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357" r:id="rId2"/>
    <p:sldId id="361" r:id="rId3"/>
    <p:sldId id="359" r:id="rId4"/>
    <p:sldId id="360" r:id="rId5"/>
    <p:sldId id="362" r:id="rId6"/>
    <p:sldId id="260" r:id="rId7"/>
    <p:sldId id="364" r:id="rId8"/>
    <p:sldId id="365" r:id="rId9"/>
    <p:sldId id="366" r:id="rId10"/>
    <p:sldId id="308" r:id="rId11"/>
    <p:sldId id="367" r:id="rId12"/>
    <p:sldId id="368" r:id="rId13"/>
    <p:sldId id="369" r:id="rId14"/>
    <p:sldId id="374" r:id="rId15"/>
    <p:sldId id="370" r:id="rId16"/>
    <p:sldId id="371" r:id="rId17"/>
    <p:sldId id="372" r:id="rId18"/>
    <p:sldId id="373" r:id="rId19"/>
    <p:sldId id="375" r:id="rId20"/>
    <p:sldId id="275" r:id="rId21"/>
    <p:sldId id="270" r:id="rId22"/>
    <p:sldId id="273" r:id="rId23"/>
    <p:sldId id="274" r:id="rId24"/>
    <p:sldId id="277" r:id="rId25"/>
    <p:sldId id="278" r:id="rId26"/>
    <p:sldId id="280" r:id="rId27"/>
    <p:sldId id="378" r:id="rId28"/>
    <p:sldId id="386" r:id="rId29"/>
    <p:sldId id="379" r:id="rId30"/>
    <p:sldId id="380" r:id="rId31"/>
    <p:sldId id="381" r:id="rId32"/>
    <p:sldId id="382" r:id="rId33"/>
    <p:sldId id="383" r:id="rId34"/>
    <p:sldId id="384" r:id="rId35"/>
    <p:sldId id="385" r:id="rId36"/>
    <p:sldId id="287" r:id="rId37"/>
    <p:sldId id="356" r:id="rId38"/>
    <p:sldId id="314" r:id="rId39"/>
    <p:sldId id="317" r:id="rId40"/>
    <p:sldId id="319" r:id="rId41"/>
    <p:sldId id="320" r:id="rId42"/>
    <p:sldId id="321" r:id="rId43"/>
    <p:sldId id="322" r:id="rId44"/>
    <p:sldId id="323" r:id="rId45"/>
    <p:sldId id="326" r:id="rId46"/>
    <p:sldId id="328" r:id="rId47"/>
    <p:sldId id="350" r:id="rId48"/>
    <p:sldId id="376" r:id="rId49"/>
    <p:sldId id="377" r:id="rId50"/>
    <p:sldId id="387" r:id="rId51"/>
    <p:sldId id="388" r:id="rId52"/>
    <p:sldId id="389" r:id="rId53"/>
    <p:sldId id="390" r:id="rId54"/>
    <p:sldId id="391" r:id="rId55"/>
    <p:sldId id="392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79" autoAdjust="0"/>
  </p:normalViewPr>
  <p:slideViewPr>
    <p:cSldViewPr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F5F1A-6B09-4BC6-8135-417DAD967C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F1A07-24DB-40D7-83B8-3FBE355B44B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907A6-E0B4-496D-9AC7-57F00D4A58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E1572-7A99-4804-A695-07B7C903C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E8BE2-826F-4A17-9585-F3034E581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0FA31-18A5-4676-A48B-3873EFC607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1CFEF-04A4-4539-8EB7-F9D18FE6D2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06AD36-F027-4EBB-BDA6-7FA9493D47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AA7C5B-A6A9-48E9-BD03-AFFE1C962C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7F57B-8BA0-4716-9EB4-D85D02CFBE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0347D0-CE24-4796-AE9D-21B9A873EC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5B22E9-1084-4D38-9C36-3320F1430E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8AA45-E7B8-445E-9175-D8DA08E23E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65E0B2-4CD7-47DE-95D8-0D1B66DCBE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edf.kg.ac.y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1295400" y="304800"/>
            <a:ext cx="7848600" cy="2152650"/>
          </a:xfrm>
        </p:spPr>
        <p:txBody>
          <a:bodyPr/>
          <a:lstStyle/>
          <a:p>
            <a:r>
              <a:rPr lang="sr-Cyrl-CS" sz="3200"/>
              <a:t>Универзитет</a:t>
            </a:r>
            <a:r>
              <a:rPr lang="en-US" sz="3200"/>
              <a:t> </a:t>
            </a:r>
            <a:r>
              <a:rPr lang="sr-Cyrl-CS" sz="3200"/>
              <a:t>у</a:t>
            </a:r>
            <a:r>
              <a:rPr lang="en-US" sz="3200"/>
              <a:t> </a:t>
            </a:r>
            <a:r>
              <a:rPr lang="sr-Cyrl-CS" sz="3200"/>
              <a:t>Крагујевцу</a:t>
            </a:r>
            <a:br>
              <a:rPr lang="en-US" sz="3200"/>
            </a:br>
            <a:r>
              <a:rPr lang="sr-Cyrl-CS" sz="3200"/>
              <a:t>Факултет</a:t>
            </a:r>
            <a:r>
              <a:rPr lang="en-US" sz="3200"/>
              <a:t> </a:t>
            </a:r>
            <a:r>
              <a:rPr lang="sr-Cyrl-CS" sz="3200"/>
              <a:t>медицинских</a:t>
            </a:r>
            <a:r>
              <a:rPr lang="en-US" sz="3200"/>
              <a:t> </a:t>
            </a:r>
            <a:r>
              <a:rPr lang="sr-Cyrl-CS" sz="3200"/>
              <a:t>наука</a:t>
            </a:r>
            <a:br>
              <a:rPr lang="en-US" sz="3200"/>
            </a:br>
            <a:r>
              <a:rPr lang="ru-RU" sz="3200"/>
              <a:t>Основне струковне студије  </a:t>
            </a:r>
            <a:br>
              <a:rPr lang="ru-RU" sz="3200"/>
            </a:br>
            <a:r>
              <a:rPr lang="ru-RU" sz="3200"/>
              <a:t>СТРУКОВНИ ФИЗИОТЕРАПЕУТ</a:t>
            </a:r>
            <a:endParaRPr lang="en-US" sz="32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95600"/>
            <a:ext cx="8610600" cy="3124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3600" dirty="0">
                <a:solidFill>
                  <a:schemeClr val="tx1"/>
                </a:solidFill>
              </a:rPr>
              <a:t>Д</a:t>
            </a:r>
            <a:r>
              <a:rPr lang="x-none" sz="3600" dirty="0">
                <a:solidFill>
                  <a:schemeClr val="tx1"/>
                </a:solidFill>
              </a:rPr>
              <a:t>есето </a:t>
            </a:r>
            <a:r>
              <a:rPr lang="sr-Cyrl-CS" sz="3600" dirty="0">
                <a:solidFill>
                  <a:schemeClr val="tx1"/>
                </a:solidFill>
              </a:rPr>
              <a:t>предавање</a:t>
            </a:r>
          </a:p>
          <a:p>
            <a:pPr fontAlgn="auto">
              <a:spcAft>
                <a:spcPts val="0"/>
              </a:spcAft>
              <a:defRPr/>
            </a:pPr>
            <a:r>
              <a:rPr lang="x-none" sz="3600" dirty="0"/>
              <a:t>Рехабилитација</a:t>
            </a:r>
            <a:r>
              <a:rPr lang="en-GB" sz="3600" dirty="0"/>
              <a:t> </a:t>
            </a:r>
            <a:r>
              <a:rPr lang="x-none" sz="3600" dirty="0"/>
              <a:t>онколошких</a:t>
            </a:r>
            <a:r>
              <a:rPr lang="sr-Latn-CS" sz="3600" dirty="0"/>
              <a:t> </a:t>
            </a:r>
            <a:r>
              <a:rPr lang="x-none" sz="3600" dirty="0"/>
              <a:t>болесника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</a:rPr>
              <a:t>Doc </a:t>
            </a:r>
            <a:r>
              <a:rPr lang="en-US" sz="2800" dirty="0" err="1">
                <a:solidFill>
                  <a:schemeClr val="tx1"/>
                </a:solidFill>
              </a:rPr>
              <a:t>dr</a:t>
            </a:r>
            <a:r>
              <a:rPr lang="en-US" sz="2800" dirty="0">
                <a:solidFill>
                  <a:schemeClr val="tx1"/>
                </a:solidFill>
              </a:rPr>
              <a:t> T.</a:t>
            </a:r>
            <a:r>
              <a:rPr lang="sr-Cyrl-CS" sz="2800">
                <a:solidFill>
                  <a:schemeClr val="tx1"/>
                </a:solidFill>
              </a:rPr>
              <a:t> Луковић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1268" name="Picture 6" descr="m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03213"/>
            <a:ext cx="1441450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11"/>
    </mc:Choice>
    <mc:Fallback xmlns="">
      <p:transition spd="slow" advTm="1441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b="1" u="sng"/>
              <a:t>Циљеви</a:t>
            </a:r>
            <a:r>
              <a:rPr lang="en-GB" b="1" u="sng"/>
              <a:t> </a:t>
            </a:r>
            <a:r>
              <a:rPr lang="x-none" b="1" u="sng"/>
              <a:t>рехабилитације</a:t>
            </a:r>
            <a:endParaRPr lang="en-US" b="1" u="sng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484313"/>
            <a:ext cx="7786687" cy="5373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смањење</a:t>
            </a:r>
            <a:r>
              <a:rPr lang="en-GB" sz="2400" dirty="0"/>
              <a:t> </a:t>
            </a:r>
            <a:r>
              <a:rPr lang="x-none" sz="2400" dirty="0"/>
              <a:t>болова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/>
              <a:t>превенција</a:t>
            </a:r>
            <a:r>
              <a:rPr lang="en-GB" sz="2400" dirty="0"/>
              <a:t>  </a:t>
            </a:r>
            <a:r>
              <a:rPr lang="x-none" sz="2400" dirty="0"/>
              <a:t>болних</a:t>
            </a:r>
            <a:r>
              <a:rPr lang="en-GB" sz="2400" dirty="0"/>
              <a:t> </a:t>
            </a:r>
            <a:r>
              <a:rPr lang="x-none" sz="2400" dirty="0"/>
              <a:t>контрактура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успостављање</a:t>
            </a:r>
            <a:r>
              <a:rPr lang="en-GB" sz="2400" dirty="0"/>
              <a:t> </a:t>
            </a:r>
            <a:r>
              <a:rPr lang="x-none" sz="2400" dirty="0"/>
              <a:t>клизања</a:t>
            </a:r>
            <a:r>
              <a:rPr lang="en-GB" sz="2400" dirty="0"/>
              <a:t> </a:t>
            </a:r>
            <a:r>
              <a:rPr lang="x-none" sz="2400" dirty="0"/>
              <a:t>скапуле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успостављање</a:t>
            </a:r>
            <a:r>
              <a:rPr lang="en-GB" sz="2400" dirty="0"/>
              <a:t> </a:t>
            </a:r>
            <a:r>
              <a:rPr lang="x-none" sz="2400" dirty="0"/>
              <a:t>покретљивости</a:t>
            </a:r>
            <a:r>
              <a:rPr lang="en-GB" sz="2400" dirty="0"/>
              <a:t> </a:t>
            </a:r>
            <a:r>
              <a:rPr lang="x-none" sz="2400" dirty="0"/>
              <a:t>рамена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dirty="0"/>
              <a:t>истеза</a:t>
            </a:r>
            <a:r>
              <a:rPr lang="x-none" sz="2400"/>
              <a:t>ње</a:t>
            </a:r>
            <a:r>
              <a:rPr lang="en-GB" sz="2400" dirty="0"/>
              <a:t> </a:t>
            </a:r>
            <a:r>
              <a:rPr lang="x-none" sz="2400" dirty="0"/>
              <a:t>скраћених</a:t>
            </a:r>
            <a:r>
              <a:rPr lang="en-GB" sz="2400" dirty="0"/>
              <a:t> </a:t>
            </a:r>
            <a:r>
              <a:rPr lang="x-none" sz="2400" dirty="0"/>
              <a:t>мишића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dirty="0"/>
              <a:t>истез</a:t>
            </a:r>
            <a:r>
              <a:rPr lang="x-none" sz="2400"/>
              <a:t>ање</a:t>
            </a:r>
            <a:r>
              <a:rPr lang="en-GB" sz="2400" dirty="0"/>
              <a:t> </a:t>
            </a:r>
            <a:r>
              <a:rPr lang="x-none" sz="2400" dirty="0"/>
              <a:t>напете</a:t>
            </a:r>
            <a:r>
              <a:rPr lang="en-GB" sz="2400" dirty="0"/>
              <a:t> </a:t>
            </a:r>
            <a:r>
              <a:rPr lang="x-none" sz="2400" dirty="0"/>
              <a:t>мускулатуре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јачање</a:t>
            </a:r>
            <a:r>
              <a:rPr lang="en-GB" sz="2400" dirty="0"/>
              <a:t> </a:t>
            </a:r>
            <a:r>
              <a:rPr lang="x-none" sz="2400" dirty="0"/>
              <a:t>мускулатуре</a:t>
            </a:r>
            <a:r>
              <a:rPr lang="en-GB" sz="2400" dirty="0"/>
              <a:t> </a:t>
            </a:r>
            <a:r>
              <a:rPr lang="x-none" sz="2400" dirty="0"/>
              <a:t>раменог</a:t>
            </a:r>
            <a:r>
              <a:rPr lang="en-GB" sz="2400" dirty="0"/>
              <a:t> </a:t>
            </a:r>
            <a:r>
              <a:rPr lang="x-none" sz="2400" dirty="0"/>
              <a:t>појаса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превенција</a:t>
            </a:r>
            <a:r>
              <a:rPr lang="en-GB" sz="2400" dirty="0"/>
              <a:t> </a:t>
            </a:r>
            <a:r>
              <a:rPr lang="x-none" sz="2400" dirty="0"/>
              <a:t>лошег</a:t>
            </a:r>
            <a:r>
              <a:rPr lang="en-GB" sz="2400" dirty="0"/>
              <a:t> </a:t>
            </a:r>
            <a:r>
              <a:rPr lang="x-none" sz="2400" dirty="0"/>
              <a:t>држања</a:t>
            </a:r>
            <a:r>
              <a:rPr lang="en-GB" sz="2400" dirty="0"/>
              <a:t>, </a:t>
            </a:r>
            <a:r>
              <a:rPr lang="x-none" sz="2400" dirty="0"/>
              <a:t>асиметрије</a:t>
            </a:r>
            <a:r>
              <a:rPr lang="en-GB" sz="2400" dirty="0"/>
              <a:t> </a:t>
            </a:r>
            <a:r>
              <a:rPr lang="x-none" sz="2400" dirty="0"/>
              <a:t>и</a:t>
            </a:r>
            <a:r>
              <a:rPr lang="en-GB" sz="2400" dirty="0"/>
              <a:t> </a:t>
            </a:r>
            <a:r>
              <a:rPr lang="x-none" sz="2400" dirty="0"/>
              <a:t>болова</a:t>
            </a:r>
            <a:r>
              <a:rPr lang="en-GB" sz="2400" dirty="0"/>
              <a:t> </a:t>
            </a:r>
            <a:r>
              <a:rPr lang="x-none" sz="2400"/>
              <a:t>у</a:t>
            </a:r>
            <a:r>
              <a:rPr lang="en-GB" sz="2400" dirty="0"/>
              <a:t> </a:t>
            </a:r>
            <a:r>
              <a:rPr lang="x-none" sz="2400"/>
              <a:t>ле</a:t>
            </a:r>
            <a:r>
              <a:rPr lang="sr-Cyrl-CS" sz="2400" dirty="0"/>
              <a:t>ђ</a:t>
            </a:r>
            <a:r>
              <a:rPr lang="x-none" sz="2400"/>
              <a:t>има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продубљење</a:t>
            </a:r>
            <a:r>
              <a:rPr lang="en-GB" sz="2400" dirty="0"/>
              <a:t> </a:t>
            </a:r>
            <a:r>
              <a:rPr lang="x-none" sz="2400" dirty="0"/>
              <a:t>дисања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побољшање</a:t>
            </a:r>
            <a:r>
              <a:rPr lang="en-GB" sz="2400" dirty="0"/>
              <a:t> </a:t>
            </a:r>
            <a:r>
              <a:rPr lang="x-none" sz="2400" dirty="0"/>
              <a:t>опажања</a:t>
            </a:r>
            <a:r>
              <a:rPr lang="en-GB" sz="2400" dirty="0"/>
              <a:t> </a:t>
            </a:r>
            <a:r>
              <a:rPr lang="x-none" sz="2400" dirty="0"/>
              <a:t>сопственог</a:t>
            </a:r>
            <a:r>
              <a:rPr lang="en-GB" sz="2400" dirty="0"/>
              <a:t> </a:t>
            </a:r>
            <a:r>
              <a:rPr lang="x-none" sz="2400" dirty="0"/>
              <a:t>тела</a:t>
            </a:r>
            <a:r>
              <a:rPr lang="en-GB" sz="2400" dirty="0"/>
              <a:t>; </a:t>
            </a:r>
            <a:r>
              <a:rPr lang="x-none" sz="2400" dirty="0"/>
              <a:t>телесна</a:t>
            </a:r>
            <a:r>
              <a:rPr lang="en-GB" sz="2400" dirty="0"/>
              <a:t> </a:t>
            </a:r>
            <a:r>
              <a:rPr lang="x-none" sz="2400" dirty="0"/>
              <a:t>шема</a:t>
            </a:r>
            <a:endParaRPr lang="en-GB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повећање</a:t>
            </a:r>
            <a:r>
              <a:rPr lang="en-GB" sz="2400" dirty="0"/>
              <a:t> </a:t>
            </a:r>
            <a:r>
              <a:rPr lang="x-none" sz="2400" dirty="0"/>
              <a:t>кондиције</a:t>
            </a:r>
            <a:r>
              <a:rPr lang="en-GB" sz="24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x-none" sz="2400" dirty="0"/>
              <a:t>помоћ</a:t>
            </a:r>
            <a:r>
              <a:rPr lang="en-GB" sz="2400" dirty="0"/>
              <a:t> </a:t>
            </a:r>
            <a:r>
              <a:rPr lang="x-none" sz="2400" dirty="0"/>
              <a:t>у</a:t>
            </a:r>
            <a:r>
              <a:rPr lang="en-GB" sz="2400" dirty="0"/>
              <a:t> </a:t>
            </a:r>
            <a:r>
              <a:rPr lang="x-none" sz="2400" dirty="0"/>
              <a:t>оквиру</a:t>
            </a:r>
            <a:r>
              <a:rPr lang="en-GB" sz="2400" dirty="0"/>
              <a:t> </a:t>
            </a:r>
            <a:r>
              <a:rPr lang="x-none" sz="2400" dirty="0"/>
              <a:t>АДЖ</a:t>
            </a:r>
            <a:r>
              <a:rPr lang="en-GB" sz="2400" dirty="0"/>
              <a:t>-</a:t>
            </a:r>
            <a:r>
              <a:rPr lang="x-none" sz="2400" dirty="0"/>
              <a:t>а</a:t>
            </a:r>
            <a:r>
              <a:rPr lang="en-GB" sz="2400" dirty="0"/>
              <a:t>;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67"/>
    </mc:Choice>
    <mc:Fallback xmlns="">
      <p:transition spd="slow" advTm="5176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Autofit/>
          </a:bodyPr>
          <a:lstStyle/>
          <a:p>
            <a:r>
              <a:rPr lang="sr-Cyrl-CS" sz="2400" u="sng" dirty="0"/>
              <a:t>нераскидивост</a:t>
            </a:r>
            <a:r>
              <a:rPr lang="vi-VN" sz="2400" u="sng" dirty="0"/>
              <a:t> </a:t>
            </a:r>
            <a:r>
              <a:rPr lang="sr-Cyrl-CS" sz="2400" u="sng" dirty="0"/>
              <a:t>и</a:t>
            </a:r>
            <a:r>
              <a:rPr lang="vi-VN" sz="2400" u="sng" dirty="0"/>
              <a:t> </a:t>
            </a:r>
            <a:r>
              <a:rPr lang="sr-Cyrl-CS" sz="2400" u="sng" dirty="0"/>
              <a:t>нејасна</a:t>
            </a:r>
            <a:r>
              <a:rPr lang="vi-VN" sz="2400" u="sng" dirty="0"/>
              <a:t> </a:t>
            </a:r>
            <a:r>
              <a:rPr lang="sr-Cyrl-CS" sz="2400" u="sng" dirty="0"/>
              <a:t>граница</a:t>
            </a:r>
            <a:r>
              <a:rPr lang="vi-VN" sz="2400" u="sng" dirty="0"/>
              <a:t> </a:t>
            </a:r>
            <a:r>
              <a:rPr lang="sr-Cyrl-CS" sz="2400" dirty="0"/>
              <a:t>између</a:t>
            </a:r>
            <a:r>
              <a:rPr lang="sr-Latn-CS" sz="2400" dirty="0"/>
              <a:t> </a:t>
            </a:r>
            <a:r>
              <a:rPr lang="sr-Cyrl-CS" sz="2400" dirty="0"/>
              <a:t>рехабилитације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принципа</a:t>
            </a:r>
            <a:r>
              <a:rPr lang="en-US" sz="2400" dirty="0"/>
              <a:t> </a:t>
            </a:r>
            <a:r>
              <a:rPr lang="sr-Cyrl-CS" sz="2400" dirty="0"/>
              <a:t>палијативног</a:t>
            </a:r>
            <a:r>
              <a:rPr lang="en-US" sz="2400" dirty="0"/>
              <a:t> </a:t>
            </a:r>
            <a:r>
              <a:rPr lang="sr-Cyrl-CS" sz="2400" dirty="0"/>
              <a:t>збрињавања</a:t>
            </a:r>
            <a:r>
              <a:rPr lang="en-US" sz="2400" dirty="0"/>
              <a:t>. </a:t>
            </a:r>
          </a:p>
          <a:p>
            <a:r>
              <a:rPr lang="sr-Cyrl-CS" sz="2400" dirty="0"/>
              <a:t>Начела:</a:t>
            </a:r>
            <a:r>
              <a:rPr lang="en-US" sz="2400" dirty="0"/>
              <a:t> </a:t>
            </a:r>
            <a:r>
              <a:rPr lang="sr-Cyrl-CS" sz="2400" dirty="0"/>
              <a:t>информисаност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објашњавање</a:t>
            </a:r>
            <a:r>
              <a:rPr lang="en-US" sz="2400" dirty="0"/>
              <a:t> </a:t>
            </a:r>
            <a:r>
              <a:rPr lang="sr-Cyrl-CS" sz="2400" dirty="0"/>
              <a:t>циља</a:t>
            </a:r>
            <a:r>
              <a:rPr lang="en-US" sz="2400" dirty="0"/>
              <a:t>,</a:t>
            </a:r>
          </a:p>
          <a:p>
            <a:r>
              <a:rPr lang="sr-Cyrl-CS" sz="2400" dirty="0"/>
              <a:t>индивидуално</a:t>
            </a:r>
            <a:r>
              <a:rPr lang="en-US" sz="2400" dirty="0"/>
              <a:t>, </a:t>
            </a:r>
            <a:r>
              <a:rPr lang="sr-Cyrl-CS" sz="2400" dirty="0"/>
              <a:t>збрињавања</a:t>
            </a:r>
            <a:r>
              <a:rPr lang="en-US" sz="2400" dirty="0"/>
              <a:t>, </a:t>
            </a:r>
            <a:r>
              <a:rPr lang="sr-Cyrl-CS" sz="2400" dirty="0"/>
              <a:t>мотивисаности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активности</a:t>
            </a:r>
            <a:r>
              <a:rPr lang="en-US" sz="2400" dirty="0"/>
              <a:t>,</a:t>
            </a:r>
          </a:p>
          <a:p>
            <a:r>
              <a:rPr lang="sr-Cyrl-CS" sz="2400" dirty="0"/>
              <a:t>примерености</a:t>
            </a:r>
            <a:r>
              <a:rPr lang="vi-VN" sz="2400" dirty="0"/>
              <a:t> </a:t>
            </a:r>
            <a:r>
              <a:rPr lang="sr-Cyrl-CS" sz="2400" dirty="0"/>
              <a:t>понуђених</a:t>
            </a:r>
            <a:r>
              <a:rPr lang="vi-VN" sz="2400" dirty="0"/>
              <a:t> </a:t>
            </a:r>
            <a:r>
              <a:rPr lang="sr-Cyrl-CS" sz="2400" dirty="0"/>
              <a:t>поступака</a:t>
            </a:r>
            <a:r>
              <a:rPr lang="vi-VN" sz="2400" dirty="0"/>
              <a:t> </a:t>
            </a:r>
            <a:r>
              <a:rPr lang="sr-Cyrl-CS" sz="2400" dirty="0"/>
              <a:t>и</a:t>
            </a:r>
            <a:r>
              <a:rPr lang="vi-VN" sz="2400" dirty="0"/>
              <a:t> </a:t>
            </a:r>
            <a:r>
              <a:rPr lang="sr-Cyrl-CS" sz="2400" dirty="0"/>
              <a:t>адекватне</a:t>
            </a:r>
            <a:r>
              <a:rPr lang="vi-VN" sz="2400" dirty="0"/>
              <a:t> </a:t>
            </a:r>
            <a:r>
              <a:rPr lang="sr-Cyrl-CS" sz="2400" dirty="0"/>
              <a:t>социјализације</a:t>
            </a:r>
            <a:r>
              <a:rPr lang="vi-VN" sz="2400" dirty="0"/>
              <a:t>.</a:t>
            </a:r>
          </a:p>
          <a:p>
            <a:r>
              <a:rPr lang="sr-Cyrl-CS" sz="2400" b="1" dirty="0"/>
              <a:t>Стационарна</a:t>
            </a:r>
            <a:r>
              <a:rPr lang="en-US" sz="2400" b="1" dirty="0"/>
              <a:t> </a:t>
            </a:r>
            <a:r>
              <a:rPr lang="sr-Cyrl-CS" sz="2400" b="1" dirty="0"/>
              <a:t>рехабилитација</a:t>
            </a:r>
            <a:r>
              <a:rPr lang="en-US" sz="2400" b="1" dirty="0"/>
              <a:t> </a:t>
            </a:r>
            <a:r>
              <a:rPr lang="en-US" sz="2400" dirty="0"/>
              <a:t> </a:t>
            </a:r>
            <a:r>
              <a:rPr lang="sr-Cyrl-CS" sz="2400" dirty="0"/>
              <a:t>може</a:t>
            </a:r>
            <a:r>
              <a:rPr lang="en-US" sz="2400" dirty="0"/>
              <a:t> </a:t>
            </a:r>
            <a:r>
              <a:rPr lang="sr-Cyrl-CS" sz="2400" dirty="0"/>
              <a:t>бити</a:t>
            </a:r>
            <a:r>
              <a:rPr lang="en-US" sz="2400" dirty="0"/>
              <a:t> </a:t>
            </a:r>
            <a:r>
              <a:rPr lang="sr-Cyrl-CS" sz="2400" dirty="0"/>
              <a:t>преоперативна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постоперативна</a:t>
            </a:r>
            <a:r>
              <a:rPr lang="en-US" sz="2400" dirty="0"/>
              <a:t>.</a:t>
            </a:r>
          </a:p>
          <a:p>
            <a:r>
              <a:rPr lang="sr-Cyrl-CS" sz="2400" dirty="0"/>
              <a:t>Постоперативна</a:t>
            </a:r>
            <a:r>
              <a:rPr lang="en-US" sz="2400" dirty="0"/>
              <a:t> </a:t>
            </a:r>
            <a:r>
              <a:rPr lang="sr-Cyrl-CS" sz="2400" dirty="0"/>
              <a:t>рехабилитација</a:t>
            </a:r>
            <a:r>
              <a:rPr lang="en-US" sz="2400" dirty="0"/>
              <a:t>  </a:t>
            </a:r>
            <a:r>
              <a:rPr lang="sr-Cyrl-CS" sz="2400" dirty="0"/>
              <a:t>на</a:t>
            </a:r>
            <a:r>
              <a:rPr lang="en-US" sz="2400" dirty="0"/>
              <a:t> </a:t>
            </a:r>
            <a:r>
              <a:rPr lang="sr-Cyrl-CS" sz="2400" dirty="0"/>
              <a:t>одељењима</a:t>
            </a:r>
            <a:r>
              <a:rPr lang="sr-Latn-CS" sz="2400" dirty="0"/>
              <a:t> </a:t>
            </a:r>
            <a:r>
              <a:rPr lang="sr-Cyrl-CS" sz="2400" dirty="0"/>
              <a:t>хирургије</a:t>
            </a:r>
            <a:r>
              <a:rPr lang="en-US" sz="2400" dirty="0"/>
              <a:t>, </a:t>
            </a:r>
            <a:r>
              <a:rPr lang="sr-Cyrl-CS" sz="2400" dirty="0"/>
              <a:t>у</a:t>
            </a:r>
            <a:r>
              <a:rPr lang="en-US" sz="2400" dirty="0"/>
              <a:t> </a:t>
            </a:r>
            <a:r>
              <a:rPr lang="sr-Cyrl-CS" sz="2400" dirty="0"/>
              <a:t>ЈИН</a:t>
            </a:r>
            <a:r>
              <a:rPr lang="en-US" sz="2400" dirty="0"/>
              <a:t>, </a:t>
            </a:r>
            <a:r>
              <a:rPr lang="sr-Cyrl-CS" sz="2400" dirty="0"/>
              <a:t>затим</a:t>
            </a:r>
            <a:r>
              <a:rPr lang="en-US" sz="2400" dirty="0"/>
              <a:t> </a:t>
            </a:r>
            <a:r>
              <a:rPr lang="sr-Cyrl-CS" sz="2400" dirty="0"/>
              <a:t>одељенима</a:t>
            </a:r>
            <a:r>
              <a:rPr lang="pl-PL" sz="2400" dirty="0"/>
              <a:t> </a:t>
            </a:r>
            <a:r>
              <a:rPr lang="sr-Cyrl-CS" sz="2400" dirty="0"/>
              <a:t>радиотерапије</a:t>
            </a:r>
            <a:r>
              <a:rPr lang="pl-PL" sz="2400" dirty="0"/>
              <a:t> </a:t>
            </a:r>
            <a:r>
              <a:rPr lang="sr-Cyrl-CS" sz="2400" dirty="0"/>
              <a:t>и</a:t>
            </a:r>
            <a:r>
              <a:rPr lang="pl-PL" sz="2400" dirty="0"/>
              <a:t>  </a:t>
            </a:r>
            <a:r>
              <a:rPr lang="sr-Cyrl-CS" sz="2400" dirty="0"/>
              <a:t>хемотерапије</a:t>
            </a:r>
            <a:r>
              <a:rPr lang="pl-PL" sz="2400" dirty="0"/>
              <a:t> </a:t>
            </a:r>
            <a:r>
              <a:rPr lang="sr-Cyrl-CS" sz="2400" dirty="0"/>
              <a:t>на</a:t>
            </a:r>
            <a:r>
              <a:rPr lang="pl-PL" sz="2400" dirty="0"/>
              <a:t> </a:t>
            </a:r>
            <a:r>
              <a:rPr lang="sr-Cyrl-CS" sz="2400" dirty="0"/>
              <a:t>интернистичким</a:t>
            </a:r>
            <a:r>
              <a:rPr lang="pl-PL" sz="2400" dirty="0"/>
              <a:t> </a:t>
            </a:r>
            <a:r>
              <a:rPr lang="sr-Cyrl-CS" sz="2400" dirty="0"/>
              <a:t>или</a:t>
            </a:r>
            <a:r>
              <a:rPr lang="pl-PL" sz="2400" dirty="0"/>
              <a:t> </a:t>
            </a:r>
            <a:r>
              <a:rPr lang="sr-Cyrl-CS" sz="2400" dirty="0"/>
              <a:t>гинеколошким</a:t>
            </a:r>
            <a:r>
              <a:rPr lang="en-US" sz="2400" dirty="0"/>
              <a:t> </a:t>
            </a:r>
            <a:r>
              <a:rPr lang="sr-Cyrl-CS" sz="2400" dirty="0"/>
              <a:t>одељењима</a:t>
            </a:r>
            <a:r>
              <a:rPr lang="en-US" sz="2400" dirty="0"/>
              <a:t>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528"/>
    </mc:Choice>
    <mc:Fallback xmlns="">
      <p:transition spd="slow" advTm="5552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Cyrl-CS" sz="2800" b="1" dirty="0"/>
              <a:t>Амбулатни</a:t>
            </a:r>
            <a:r>
              <a:rPr lang="en-US" sz="2800" b="1" dirty="0"/>
              <a:t> </a:t>
            </a:r>
            <a:r>
              <a:rPr lang="sr-Cyrl-CS" sz="2800" b="1" dirty="0"/>
              <a:t>рехабилитациони</a:t>
            </a:r>
            <a:r>
              <a:rPr lang="en-US" sz="2800" b="1" dirty="0"/>
              <a:t> </a:t>
            </a:r>
            <a:r>
              <a:rPr lang="sr-Cyrl-CS" sz="2800" b="1" dirty="0"/>
              <a:t>третман</a:t>
            </a:r>
            <a:r>
              <a:rPr lang="en-US" sz="2800" b="1" dirty="0"/>
              <a:t> </a:t>
            </a:r>
            <a:r>
              <a:rPr lang="sr-Cyrl-CS" sz="2800" dirty="0"/>
              <a:t>током</a:t>
            </a:r>
            <a:r>
              <a:rPr lang="en-US" sz="2800" dirty="0"/>
              <a:t> </a:t>
            </a:r>
            <a:r>
              <a:rPr lang="sr-Cyrl-CS" sz="2800" dirty="0"/>
              <a:t>амбулантне</a:t>
            </a:r>
            <a:r>
              <a:rPr lang="en-US" sz="2800" dirty="0"/>
              <a:t> </a:t>
            </a:r>
            <a:r>
              <a:rPr lang="sr-Cyrl-CS" sz="2800" dirty="0"/>
              <a:t>хемотерапије</a:t>
            </a:r>
            <a:r>
              <a:rPr lang="en-US" sz="2800" dirty="0"/>
              <a:t>, </a:t>
            </a:r>
            <a:r>
              <a:rPr lang="sr-Cyrl-CS" sz="2800" dirty="0"/>
              <a:t>зрачења</a:t>
            </a:r>
            <a:r>
              <a:rPr lang="en-US" sz="2800" dirty="0"/>
              <a:t>, </a:t>
            </a:r>
            <a:r>
              <a:rPr lang="sr-Cyrl-CS" sz="2800" dirty="0"/>
              <a:t>као</a:t>
            </a:r>
            <a:r>
              <a:rPr lang="en-US" sz="2800" dirty="0"/>
              <a:t> </a:t>
            </a:r>
            <a:r>
              <a:rPr lang="sr-Cyrl-CS" sz="2800" dirty="0"/>
              <a:t>и</a:t>
            </a:r>
            <a:r>
              <a:rPr lang="en-US" sz="2800" dirty="0"/>
              <a:t> </a:t>
            </a:r>
            <a:r>
              <a:rPr lang="sr-Cyrl-CS" sz="2800" dirty="0"/>
              <a:t>након</a:t>
            </a:r>
            <a:r>
              <a:rPr lang="sr-Latn-CS" sz="2800" dirty="0"/>
              <a:t> </a:t>
            </a:r>
            <a:r>
              <a:rPr lang="sr-Cyrl-CS" sz="2800" dirty="0"/>
              <a:t>спроведене</a:t>
            </a:r>
            <a:r>
              <a:rPr lang="vi-VN" sz="2800" dirty="0"/>
              <a:t> </a:t>
            </a:r>
            <a:r>
              <a:rPr lang="sr-Cyrl-CS" sz="2800" dirty="0"/>
              <a:t>терапије</a:t>
            </a:r>
            <a:r>
              <a:rPr lang="sr-Latn-CS" sz="2800" dirty="0"/>
              <a:t>, </a:t>
            </a:r>
            <a:r>
              <a:rPr lang="sr-Cyrl-CS" sz="2800" dirty="0"/>
              <a:t>и</a:t>
            </a:r>
            <a:r>
              <a:rPr lang="vi-VN" sz="2800" dirty="0"/>
              <a:t> </a:t>
            </a:r>
            <a:r>
              <a:rPr lang="sr-Cyrl-CS" sz="2800" dirty="0"/>
              <a:t>код</a:t>
            </a:r>
            <a:r>
              <a:rPr lang="vi-VN" sz="2800" dirty="0"/>
              <a:t> </a:t>
            </a:r>
            <a:r>
              <a:rPr lang="sr-Cyrl-CS" sz="2800" dirty="0"/>
              <a:t>пацијена</a:t>
            </a:r>
            <a:r>
              <a:rPr lang="vi-VN" sz="2800" dirty="0"/>
              <a:t> </a:t>
            </a:r>
            <a:r>
              <a:rPr lang="sr-Cyrl-CS" sz="2800" dirty="0"/>
              <a:t>упућених</a:t>
            </a:r>
            <a:r>
              <a:rPr lang="vi-VN" sz="2800" dirty="0"/>
              <a:t> </a:t>
            </a:r>
            <a:r>
              <a:rPr lang="sr-Cyrl-CS" sz="2800" dirty="0"/>
              <a:t>из</a:t>
            </a:r>
            <a:r>
              <a:rPr lang="sr-Latn-CS" sz="2800" dirty="0"/>
              <a:t> </a:t>
            </a:r>
            <a:r>
              <a:rPr lang="sr-Cyrl-CS" sz="2800" dirty="0"/>
              <a:t>спољашњих</a:t>
            </a:r>
            <a:r>
              <a:rPr lang="en-US" sz="2800" dirty="0"/>
              <a:t> </a:t>
            </a:r>
            <a:r>
              <a:rPr lang="sr-Cyrl-CS" sz="2800" dirty="0"/>
              <a:t>установа</a:t>
            </a:r>
            <a:r>
              <a:rPr lang="en-US" sz="2800" dirty="0"/>
              <a:t> (</a:t>
            </a:r>
            <a:r>
              <a:rPr lang="sr-Cyrl-CS" sz="2800" dirty="0"/>
              <a:t>нпр</a:t>
            </a:r>
            <a:r>
              <a:rPr lang="en-US" sz="2800" dirty="0"/>
              <a:t>. </a:t>
            </a:r>
            <a:r>
              <a:rPr lang="sr-Cyrl-CS" sz="2800" dirty="0"/>
              <a:t>са</a:t>
            </a:r>
            <a:r>
              <a:rPr lang="en-US" sz="2800" dirty="0"/>
              <a:t> </a:t>
            </a:r>
            <a:r>
              <a:rPr lang="sr-Cyrl-CS" sz="2800" dirty="0"/>
              <a:t>гинеколошког</a:t>
            </a:r>
            <a:r>
              <a:rPr lang="en-US" sz="2800" dirty="0"/>
              <a:t> </a:t>
            </a:r>
            <a:r>
              <a:rPr lang="sr-Cyrl-CS" sz="2800" dirty="0"/>
              <a:t>одељења</a:t>
            </a:r>
            <a:r>
              <a:rPr lang="en-US" sz="2800" dirty="0"/>
              <a:t>). </a:t>
            </a:r>
          </a:p>
          <a:p>
            <a:r>
              <a:rPr lang="sr-Cyrl-CS" sz="2800" dirty="0"/>
              <a:t>едукацију</a:t>
            </a:r>
            <a:r>
              <a:rPr lang="en-US" sz="2800" dirty="0"/>
              <a:t>, </a:t>
            </a:r>
            <a:r>
              <a:rPr lang="sr-Cyrl-CS" sz="2800" dirty="0"/>
              <a:t>практичну</a:t>
            </a:r>
            <a:r>
              <a:rPr lang="en-US" sz="2800" dirty="0"/>
              <a:t> </a:t>
            </a:r>
            <a:r>
              <a:rPr lang="sr-Cyrl-CS" sz="2800" dirty="0"/>
              <a:t>примену</a:t>
            </a:r>
            <a:r>
              <a:rPr lang="en-US" sz="2800" dirty="0"/>
              <a:t> </a:t>
            </a:r>
            <a:r>
              <a:rPr lang="sr-Cyrl-CS" sz="2800" dirty="0"/>
              <a:t>за</a:t>
            </a:r>
            <a:r>
              <a:rPr lang="en-US" sz="2800" dirty="0"/>
              <a:t> </a:t>
            </a:r>
            <a:r>
              <a:rPr lang="sr-Cyrl-CS" sz="2800" dirty="0"/>
              <a:t>нови</a:t>
            </a:r>
            <a:r>
              <a:rPr lang="en-US" sz="2800" dirty="0"/>
              <a:t> </a:t>
            </a:r>
            <a:r>
              <a:rPr lang="sr-Cyrl-CS" sz="2800" dirty="0"/>
              <a:t>начин</a:t>
            </a:r>
            <a:r>
              <a:rPr lang="en-US" sz="2800" dirty="0"/>
              <a:t> </a:t>
            </a:r>
            <a:r>
              <a:rPr lang="sr-Cyrl-CS" sz="2800" dirty="0"/>
              <a:t>функционисања</a:t>
            </a:r>
            <a:r>
              <a:rPr lang="en-US" sz="2800" dirty="0"/>
              <a:t> </a:t>
            </a:r>
            <a:r>
              <a:rPr lang="sr-Cyrl-CS" sz="2800" dirty="0"/>
              <a:t>особе</a:t>
            </a:r>
            <a:r>
              <a:rPr lang="en-US" sz="2800" dirty="0"/>
              <a:t> </a:t>
            </a:r>
            <a:r>
              <a:rPr lang="sr-Cyrl-CS" sz="2800" dirty="0"/>
              <a:t>након</a:t>
            </a:r>
            <a:r>
              <a:rPr lang="sr-Latn-CS" sz="2800" dirty="0"/>
              <a:t> </a:t>
            </a:r>
            <a:r>
              <a:rPr lang="sr-Cyrl-CS" sz="2800" dirty="0"/>
              <a:t>лечења</a:t>
            </a:r>
            <a:r>
              <a:rPr lang="vi-VN" sz="2800" dirty="0"/>
              <a:t>,</a:t>
            </a:r>
            <a:r>
              <a:rPr lang="sr-Cyrl-CS" sz="2800" dirty="0"/>
              <a:t>психолошку</a:t>
            </a:r>
            <a:r>
              <a:rPr lang="vi-VN" sz="2800" dirty="0"/>
              <a:t> </a:t>
            </a:r>
            <a:r>
              <a:rPr lang="sr-Cyrl-CS" sz="2800" dirty="0"/>
              <a:t>подршку</a:t>
            </a:r>
            <a:r>
              <a:rPr lang="vi-VN" sz="2800" dirty="0"/>
              <a:t>. </a:t>
            </a:r>
          </a:p>
          <a:p>
            <a:r>
              <a:rPr lang="sr-Cyrl-CS" sz="2800" dirty="0"/>
              <a:t>радне</a:t>
            </a:r>
            <a:r>
              <a:rPr lang="en-US" sz="2800" dirty="0"/>
              <a:t> </a:t>
            </a:r>
            <a:r>
              <a:rPr lang="sr-Cyrl-CS" sz="2800" dirty="0"/>
              <a:t>терапије</a:t>
            </a:r>
            <a:r>
              <a:rPr lang="sr-Latn-CS" sz="2800" dirty="0"/>
              <a:t>,</a:t>
            </a:r>
            <a:r>
              <a:rPr lang="en-US" sz="2800" dirty="0"/>
              <a:t> </a:t>
            </a:r>
            <a:r>
              <a:rPr lang="sr-Cyrl-CS" sz="2800" dirty="0"/>
              <a:t>едукација</a:t>
            </a:r>
            <a:endParaRPr lang="sr-Latn-CS" sz="2800" dirty="0"/>
          </a:p>
          <a:p>
            <a:r>
              <a:rPr lang="sr-Cyrl-CS" sz="2800" dirty="0"/>
              <a:t>прописивање</a:t>
            </a:r>
            <a:r>
              <a:rPr lang="en-US" sz="2800" dirty="0"/>
              <a:t> </a:t>
            </a:r>
            <a:r>
              <a:rPr lang="sr-Cyrl-CS" sz="2800" dirty="0"/>
              <a:t>потребних</a:t>
            </a:r>
            <a:r>
              <a:rPr lang="en-US" sz="2800" dirty="0"/>
              <a:t> </a:t>
            </a:r>
            <a:r>
              <a:rPr lang="sr-Cyrl-CS" sz="2800" dirty="0"/>
              <a:t>протетских</a:t>
            </a:r>
            <a:r>
              <a:rPr lang="en-US" sz="2800" dirty="0"/>
              <a:t> </a:t>
            </a:r>
            <a:r>
              <a:rPr lang="sr-Cyrl-CS" sz="2800" dirty="0"/>
              <a:t>и</a:t>
            </a:r>
            <a:r>
              <a:rPr lang="en-US" sz="2800" dirty="0"/>
              <a:t> </a:t>
            </a:r>
            <a:r>
              <a:rPr lang="sr-Cyrl-CS" sz="2800" dirty="0"/>
              <a:t>ортотских</a:t>
            </a:r>
            <a:endParaRPr lang="en-US" sz="2800" dirty="0"/>
          </a:p>
          <a:p>
            <a:pPr>
              <a:buNone/>
            </a:pPr>
            <a:r>
              <a:rPr lang="sr-Latn-CS" sz="2800" dirty="0"/>
              <a:t>      </a:t>
            </a:r>
            <a:r>
              <a:rPr lang="sr-Cyrl-CS" sz="2800" dirty="0"/>
              <a:t>помагала</a:t>
            </a:r>
            <a:r>
              <a:rPr lang="en-US" sz="2800" dirty="0"/>
              <a:t> </a:t>
            </a:r>
            <a:r>
              <a:rPr lang="sr-Cyrl-CS" sz="2800" dirty="0"/>
              <a:t>током</a:t>
            </a:r>
            <a:r>
              <a:rPr lang="en-US" sz="2800" dirty="0"/>
              <a:t> </a:t>
            </a:r>
            <a:r>
              <a:rPr lang="sr-Cyrl-CS" sz="2800" dirty="0"/>
              <a:t>и</a:t>
            </a:r>
            <a:r>
              <a:rPr lang="en-US" sz="2800" dirty="0"/>
              <a:t> </a:t>
            </a:r>
            <a:r>
              <a:rPr lang="sr-Cyrl-CS" sz="2800" dirty="0"/>
              <a:t>након</a:t>
            </a:r>
            <a:r>
              <a:rPr lang="en-US" sz="2800" dirty="0"/>
              <a:t> </a:t>
            </a:r>
            <a:r>
              <a:rPr lang="sr-Cyrl-CS" sz="2800" dirty="0"/>
              <a:t>онколошког</a:t>
            </a:r>
            <a:r>
              <a:rPr lang="en-US" sz="2800" dirty="0"/>
              <a:t> </a:t>
            </a:r>
            <a:r>
              <a:rPr lang="sr-Cyrl-CS" sz="2800" dirty="0"/>
              <a:t>лечења</a:t>
            </a:r>
            <a:r>
              <a:rPr lang="en-US" sz="28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434"/>
    </mc:Choice>
    <mc:Fallback xmlns="">
      <p:transition spd="slow" advTm="5643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Многи</a:t>
            </a:r>
            <a:r>
              <a:rPr lang="en-US" dirty="0"/>
              <a:t> </a:t>
            </a:r>
            <a:r>
              <a:rPr lang="sr-Cyrl-CS" dirty="0"/>
              <a:t>физикални</a:t>
            </a:r>
            <a:r>
              <a:rPr lang="en-US" dirty="0"/>
              <a:t> </a:t>
            </a:r>
            <a:r>
              <a:rPr lang="sr-Cyrl-CS" dirty="0"/>
              <a:t>агенси</a:t>
            </a:r>
            <a:r>
              <a:rPr lang="en-US" dirty="0"/>
              <a:t> </a:t>
            </a:r>
            <a:r>
              <a:rPr lang="sr-Cyrl-CS" dirty="0"/>
              <a:t>изазивају</a:t>
            </a:r>
            <a:r>
              <a:rPr lang="en-US" dirty="0"/>
              <a:t> </a:t>
            </a:r>
            <a:r>
              <a:rPr lang="sr-Cyrl-CS" dirty="0"/>
              <a:t>стимулисање</a:t>
            </a:r>
            <a:r>
              <a:rPr lang="en-US" dirty="0"/>
              <a:t> </a:t>
            </a:r>
            <a:r>
              <a:rPr lang="sr-Cyrl-CS" dirty="0"/>
              <a:t>метаболичких</a:t>
            </a:r>
            <a:r>
              <a:rPr lang="en-US" dirty="0"/>
              <a:t> </a:t>
            </a:r>
            <a:r>
              <a:rPr lang="sr-Cyrl-CS" dirty="0"/>
              <a:t>процеса</a:t>
            </a:r>
            <a:r>
              <a:rPr lang="en-US" dirty="0"/>
              <a:t>,</a:t>
            </a:r>
            <a:r>
              <a:rPr lang="sr-Cyrl-CS" dirty="0"/>
              <a:t>убрзање</a:t>
            </a:r>
            <a:r>
              <a:rPr lang="en-US" dirty="0"/>
              <a:t> </a:t>
            </a:r>
            <a:r>
              <a:rPr lang="sr-Cyrl-CS" dirty="0"/>
              <a:t>крвотока</a:t>
            </a:r>
            <a:r>
              <a:rPr lang="en-US" dirty="0"/>
              <a:t> </a:t>
            </a:r>
            <a:r>
              <a:rPr lang="sr-Cyrl-CS" dirty="0"/>
              <a:t>итд</a:t>
            </a:r>
            <a:r>
              <a:rPr lang="en-US" dirty="0"/>
              <a:t>, </a:t>
            </a:r>
            <a:r>
              <a:rPr lang="sr-Cyrl-CS" dirty="0"/>
              <a:t>што</a:t>
            </a:r>
            <a:r>
              <a:rPr lang="en-US" dirty="0"/>
              <a:t> </a:t>
            </a:r>
            <a:r>
              <a:rPr lang="sr-Cyrl-CS" dirty="0"/>
              <a:t>потенцијално</a:t>
            </a:r>
            <a:r>
              <a:rPr lang="en-US" dirty="0"/>
              <a:t> </a:t>
            </a:r>
            <a:r>
              <a:rPr lang="sr-Cyrl-CS" dirty="0"/>
              <a:t>може</a:t>
            </a:r>
            <a:r>
              <a:rPr lang="en-US" dirty="0"/>
              <a:t> </a:t>
            </a:r>
            <a:r>
              <a:rPr lang="sr-Cyrl-CS" dirty="0"/>
              <a:t>бити</a:t>
            </a:r>
            <a:r>
              <a:rPr lang="en-US" dirty="0"/>
              <a:t> </a:t>
            </a:r>
            <a:r>
              <a:rPr lang="sr-Cyrl-CS" dirty="0">
                <a:solidFill>
                  <a:srgbClr val="FF0000"/>
                </a:solidFill>
              </a:rPr>
              <a:t>узрок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убрзања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раста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тумора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њиховог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ширења</a:t>
            </a:r>
            <a:r>
              <a:rPr lang="en-US" dirty="0">
                <a:solidFill>
                  <a:srgbClr val="FF0000"/>
                </a:solidFill>
              </a:rPr>
              <a:t>.</a:t>
            </a:r>
            <a:r>
              <a:rPr lang="en-US" dirty="0"/>
              <a:t> </a:t>
            </a:r>
          </a:p>
          <a:p>
            <a:r>
              <a:rPr lang="sr-Cyrl-CS" dirty="0"/>
              <a:t>примењују</a:t>
            </a:r>
            <a:r>
              <a:rPr lang="it-IT" dirty="0"/>
              <a:t> </a:t>
            </a:r>
            <a:r>
              <a:rPr lang="sr-Cyrl-CS" u="sng" dirty="0"/>
              <a:t>строго</a:t>
            </a:r>
            <a:r>
              <a:rPr lang="it-IT" u="sng" dirty="0"/>
              <a:t> </a:t>
            </a:r>
            <a:r>
              <a:rPr lang="sr-Cyrl-CS" u="sng" dirty="0"/>
              <a:t>дозирани</a:t>
            </a:r>
            <a:r>
              <a:rPr lang="it-IT" u="sng" dirty="0"/>
              <a:t> </a:t>
            </a:r>
            <a:r>
              <a:rPr lang="sr-Cyrl-CS" u="sng" dirty="0"/>
              <a:t>и</a:t>
            </a:r>
            <a:r>
              <a:rPr lang="it-IT" u="sng" dirty="0"/>
              <a:t> </a:t>
            </a:r>
            <a:r>
              <a:rPr lang="sr-Cyrl-CS" u="sng" dirty="0"/>
              <a:t>индивидуално</a:t>
            </a:r>
            <a:r>
              <a:rPr lang="it-IT" u="sng" dirty="0"/>
              <a:t> </a:t>
            </a:r>
            <a:r>
              <a:rPr lang="sr-Cyrl-CS" u="sng" dirty="0"/>
              <a:t>одређени</a:t>
            </a:r>
            <a:r>
              <a:rPr lang="it-IT" u="sng" dirty="0"/>
              <a:t> </a:t>
            </a:r>
            <a:r>
              <a:rPr lang="sr-Cyrl-CS" u="sng" dirty="0"/>
              <a:t>агенси</a:t>
            </a:r>
            <a:r>
              <a:rPr lang="it-IT" u="sng" dirty="0"/>
              <a:t>. </a:t>
            </a:r>
            <a:endParaRPr lang="sr-Latn-CS" u="sn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26"/>
    </mc:Choice>
    <mc:Fallback xmlns="">
      <p:transition spd="slow" advTm="4022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Најзначајнија</a:t>
            </a:r>
            <a:r>
              <a:rPr lang="sr-Latn-CS" dirty="0"/>
              <a:t> </a:t>
            </a:r>
            <a:r>
              <a:rPr lang="sr-Cyrl-CS" dirty="0"/>
              <a:t>кинезитерапија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Поред</a:t>
            </a:r>
            <a:r>
              <a:rPr lang="en-US" dirty="0"/>
              <a:t> </a:t>
            </a:r>
            <a:r>
              <a:rPr lang="sr-Cyrl-CS" b="1" dirty="0"/>
              <a:t>главних</a:t>
            </a:r>
            <a:r>
              <a:rPr lang="en-US" b="1" dirty="0"/>
              <a:t> </a:t>
            </a:r>
            <a:r>
              <a:rPr lang="sr-Cyrl-CS" b="1" dirty="0"/>
              <a:t>циљева</a:t>
            </a:r>
            <a:r>
              <a:rPr lang="en-US" b="1" dirty="0"/>
              <a:t> </a:t>
            </a:r>
            <a:r>
              <a:rPr lang="sr-Cyrl-CS" dirty="0"/>
              <a:t>кинезитерапије</a:t>
            </a:r>
            <a:r>
              <a:rPr lang="en-US" dirty="0"/>
              <a:t> </a:t>
            </a:r>
            <a:r>
              <a:rPr lang="sr-Cyrl-CS" dirty="0"/>
              <a:t>на</a:t>
            </a:r>
            <a:r>
              <a:rPr lang="en-US" dirty="0"/>
              <a:t> </a:t>
            </a:r>
            <a:r>
              <a:rPr lang="sr-Cyrl-CS" dirty="0"/>
              <a:t>ЛМС:повећање</a:t>
            </a:r>
            <a:r>
              <a:rPr lang="en-US" dirty="0"/>
              <a:t> </a:t>
            </a:r>
            <a:r>
              <a:rPr lang="sr-Cyrl-CS" dirty="0"/>
              <a:t>обима</a:t>
            </a:r>
            <a:r>
              <a:rPr lang="en-US" dirty="0"/>
              <a:t> </a:t>
            </a:r>
            <a:r>
              <a:rPr lang="sr-Cyrl-CS" dirty="0"/>
              <a:t>покрета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зглобу</a:t>
            </a:r>
            <a:r>
              <a:rPr lang="en-US" dirty="0"/>
              <a:t>, </a:t>
            </a:r>
            <a:r>
              <a:rPr lang="sr-Cyrl-CS" dirty="0"/>
              <a:t>повећање</a:t>
            </a:r>
            <a:r>
              <a:rPr lang="en-US" dirty="0"/>
              <a:t> </a:t>
            </a:r>
            <a:r>
              <a:rPr lang="sr-Cyrl-CS" dirty="0"/>
              <a:t>снаге,мишића</a:t>
            </a:r>
            <a:r>
              <a:rPr lang="en-US" dirty="0"/>
              <a:t>, </a:t>
            </a:r>
            <a:r>
              <a:rPr lang="sr-Cyrl-CS" dirty="0"/>
              <a:t>кординације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брзине</a:t>
            </a:r>
            <a:r>
              <a:rPr lang="en-US" dirty="0"/>
              <a:t> </a:t>
            </a:r>
            <a:r>
              <a:rPr lang="sr-Cyrl-CS" dirty="0"/>
              <a:t>покрета</a:t>
            </a:r>
            <a:r>
              <a:rPr lang="en-US" dirty="0"/>
              <a:t>, </a:t>
            </a:r>
            <a:r>
              <a:rPr lang="sr-Cyrl-CS" dirty="0"/>
              <a:t>локалне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опште</a:t>
            </a:r>
            <a:r>
              <a:rPr lang="en-US" dirty="0"/>
              <a:t> </a:t>
            </a:r>
            <a:r>
              <a:rPr lang="sr-Cyrl-CS" dirty="0"/>
              <a:t>издржљивости</a:t>
            </a:r>
            <a:endParaRPr lang="en-US" dirty="0"/>
          </a:p>
          <a:p>
            <a:r>
              <a:rPr lang="sr-Cyrl-CS" b="1" dirty="0"/>
              <a:t>Друге</a:t>
            </a:r>
            <a:r>
              <a:rPr lang="en-US" b="1" dirty="0"/>
              <a:t> </a:t>
            </a:r>
            <a:r>
              <a:rPr lang="sr-Cyrl-CS" b="1" dirty="0"/>
              <a:t>повољне</a:t>
            </a:r>
            <a:r>
              <a:rPr lang="en-US" b="1" dirty="0"/>
              <a:t> </a:t>
            </a:r>
            <a:r>
              <a:rPr lang="sr-Cyrl-CS" b="1" dirty="0"/>
              <a:t>ефекте</a:t>
            </a:r>
            <a:r>
              <a:rPr lang="sr-Latn-CS" b="1" dirty="0"/>
              <a:t>:</a:t>
            </a:r>
            <a:r>
              <a:rPr lang="en-US" dirty="0"/>
              <a:t> </a:t>
            </a:r>
            <a:r>
              <a:rPr lang="sr-Cyrl-CS" dirty="0"/>
              <a:t>побољшање</a:t>
            </a:r>
            <a:r>
              <a:rPr lang="en-US" dirty="0"/>
              <a:t> </a:t>
            </a:r>
            <a:r>
              <a:rPr lang="sr-Cyrl-CS" dirty="0"/>
              <a:t>стања</a:t>
            </a:r>
            <a:r>
              <a:rPr lang="en-US" dirty="0"/>
              <a:t> </a:t>
            </a:r>
            <a:r>
              <a:rPr lang="sr-Cyrl-CS" dirty="0"/>
              <a:t>КВС</a:t>
            </a:r>
            <a:r>
              <a:rPr lang="sr-Latn-CS" dirty="0"/>
              <a:t>,</a:t>
            </a:r>
            <a:r>
              <a:rPr lang="sr-Cyrl-CS" dirty="0"/>
              <a:t>РС</a:t>
            </a:r>
            <a:r>
              <a:rPr lang="sr-Latn-CS" dirty="0"/>
              <a:t>,</a:t>
            </a:r>
            <a:r>
              <a:rPr lang="sr-Cyrl-CS" dirty="0"/>
              <a:t>ДС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дејство</a:t>
            </a:r>
            <a:r>
              <a:rPr lang="en-US" dirty="0"/>
              <a:t> </a:t>
            </a:r>
            <a:r>
              <a:rPr lang="sr-Cyrl-CS" dirty="0">
                <a:solidFill>
                  <a:srgbClr val="FF0000"/>
                </a:solidFill>
              </a:rPr>
              <a:t>на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ментални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статус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7"/>
    </mc:Choice>
    <mc:Fallback xmlns="">
      <p:transition spd="slow" advTm="4426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CS" dirty="0"/>
              <a:t>Може</a:t>
            </a:r>
            <a:r>
              <a:rPr lang="sr-Latn-CS" dirty="0"/>
              <a:t> </a:t>
            </a:r>
            <a:r>
              <a:rPr lang="sr-Cyrl-CS" dirty="0"/>
              <a:t>смањити</a:t>
            </a:r>
            <a:r>
              <a:rPr lang="en-US" dirty="0"/>
              <a:t> </a:t>
            </a:r>
            <a:r>
              <a:rPr lang="sr-Cyrl-CS" b="1" dirty="0"/>
              <a:t>бол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акутним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хроничним</a:t>
            </a:r>
            <a:r>
              <a:rPr lang="en-US" dirty="0"/>
              <a:t> </a:t>
            </a:r>
            <a:r>
              <a:rPr lang="sr-Cyrl-CS" dirty="0"/>
              <a:t>болним</a:t>
            </a:r>
            <a:r>
              <a:rPr lang="en-US" dirty="0"/>
              <a:t> </a:t>
            </a:r>
            <a:r>
              <a:rPr lang="sr-Cyrl-CS" dirty="0"/>
              <a:t>сидромима</a:t>
            </a:r>
            <a:r>
              <a:rPr lang="en-US" dirty="0"/>
              <a:t>. </a:t>
            </a:r>
            <a:endParaRPr lang="sr-Latn-CS" dirty="0"/>
          </a:p>
          <a:p>
            <a:r>
              <a:rPr lang="vi-VN" dirty="0"/>
              <a:t> </a:t>
            </a:r>
            <a:r>
              <a:rPr lang="sr-Cyrl-CS" dirty="0"/>
              <a:t>код</a:t>
            </a:r>
            <a:r>
              <a:rPr lang="vi-VN" dirty="0"/>
              <a:t> </a:t>
            </a:r>
            <a:r>
              <a:rPr lang="sr-Cyrl-CS" dirty="0"/>
              <a:t>онколошких</a:t>
            </a:r>
            <a:r>
              <a:rPr lang="vi-VN" dirty="0"/>
              <a:t> </a:t>
            </a:r>
            <a:r>
              <a:rPr lang="sr-Cyrl-CS" dirty="0"/>
              <a:t>болесника</a:t>
            </a:r>
            <a:r>
              <a:rPr lang="vi-VN" dirty="0"/>
              <a:t> </a:t>
            </a:r>
            <a:r>
              <a:rPr lang="sr-Cyrl-CS" dirty="0"/>
              <a:t>је</a:t>
            </a:r>
            <a:r>
              <a:rPr lang="vi-VN" dirty="0"/>
              <a:t> </a:t>
            </a:r>
            <a:r>
              <a:rPr lang="sr-Cyrl-CS" dirty="0"/>
              <a:t>могућа</a:t>
            </a:r>
            <a:r>
              <a:rPr lang="vi-VN" dirty="0"/>
              <a:t>,</a:t>
            </a:r>
            <a:endParaRPr lang="sr-Latn-CS" dirty="0"/>
          </a:p>
          <a:p>
            <a:r>
              <a:rPr lang="vi-VN" dirty="0"/>
              <a:t> </a:t>
            </a:r>
            <a:r>
              <a:rPr lang="sr-Cyrl-CS" dirty="0"/>
              <a:t>има</a:t>
            </a:r>
            <a:r>
              <a:rPr lang="vi-VN" dirty="0"/>
              <a:t> </a:t>
            </a:r>
            <a:r>
              <a:rPr lang="sr-Cyrl-CS" dirty="0"/>
              <a:t>и</a:t>
            </a:r>
            <a:r>
              <a:rPr lang="vi-VN" dirty="0"/>
              <a:t> </a:t>
            </a:r>
            <a:r>
              <a:rPr lang="sr-Cyrl-CS" dirty="0"/>
              <a:t>одређена</a:t>
            </a:r>
            <a:r>
              <a:rPr lang="sr-Latn-CS" dirty="0"/>
              <a:t> </a:t>
            </a:r>
            <a:r>
              <a:rPr lang="sr-Cyrl-CS" dirty="0"/>
              <a:t>ограничења</a:t>
            </a:r>
            <a:r>
              <a:rPr lang="en-US" dirty="0"/>
              <a:t> </a:t>
            </a:r>
            <a:r>
              <a:rPr lang="sr-Cyrl-CS" dirty="0"/>
              <a:t>примењивања</a:t>
            </a:r>
            <a:r>
              <a:rPr lang="en-US" dirty="0"/>
              <a:t> </a:t>
            </a:r>
            <a:r>
              <a:rPr lang="sr-Cyrl-CS" dirty="0"/>
              <a:t>непосредно</a:t>
            </a:r>
            <a:r>
              <a:rPr lang="en-US" dirty="0"/>
              <a:t> </a:t>
            </a:r>
            <a:r>
              <a:rPr lang="sr-Cyrl-CS" dirty="0"/>
              <a:t>изнад</a:t>
            </a:r>
            <a:r>
              <a:rPr lang="en-US" dirty="0"/>
              <a:t> </a:t>
            </a:r>
            <a:r>
              <a:rPr lang="sr-Cyrl-CS" dirty="0"/>
              <a:t>малигног</a:t>
            </a:r>
            <a:r>
              <a:rPr lang="sr-Latn-CS" dirty="0"/>
              <a:t> </a:t>
            </a:r>
            <a:r>
              <a:rPr lang="sr-Cyrl-CS" dirty="0"/>
              <a:t>процеса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места</a:t>
            </a:r>
            <a:r>
              <a:rPr lang="en-US" dirty="0"/>
              <a:t> </a:t>
            </a:r>
            <a:r>
              <a:rPr lang="sr-Cyrl-CS" dirty="0"/>
              <a:t>где</a:t>
            </a:r>
            <a:r>
              <a:rPr lang="en-US" dirty="0"/>
              <a:t> </a:t>
            </a:r>
            <a:r>
              <a:rPr lang="sr-Cyrl-CS" dirty="0"/>
              <a:t>постоји</a:t>
            </a:r>
            <a:r>
              <a:rPr lang="en-US" dirty="0"/>
              <a:t> </a:t>
            </a:r>
            <a:r>
              <a:rPr lang="sr-Cyrl-CS" dirty="0"/>
              <a:t>сумња</a:t>
            </a:r>
            <a:r>
              <a:rPr lang="en-US" dirty="0"/>
              <a:t> </a:t>
            </a:r>
            <a:r>
              <a:rPr lang="sr-Cyrl-CS" dirty="0"/>
              <a:t>на</a:t>
            </a:r>
            <a:r>
              <a:rPr lang="en-US" dirty="0"/>
              <a:t> </a:t>
            </a:r>
            <a:r>
              <a:rPr lang="sr-Cyrl-CS" dirty="0"/>
              <a:t>њега</a:t>
            </a:r>
            <a:r>
              <a:rPr lang="en-US" dirty="0"/>
              <a:t>, </a:t>
            </a:r>
            <a:r>
              <a:rPr lang="sr-Cyrl-CS" dirty="0"/>
              <a:t>јер</a:t>
            </a:r>
            <a:r>
              <a:rPr lang="en-US" dirty="0"/>
              <a:t> </a:t>
            </a:r>
            <a:r>
              <a:rPr lang="sr-Cyrl-CS" dirty="0"/>
              <a:t>може</a:t>
            </a:r>
            <a:r>
              <a:rPr lang="en-US" dirty="0"/>
              <a:t> </a:t>
            </a:r>
            <a:r>
              <a:rPr lang="sr-Cyrl-CS" dirty="0"/>
              <a:t>потенцирати</a:t>
            </a:r>
            <a:r>
              <a:rPr lang="en-US" dirty="0"/>
              <a:t> </a:t>
            </a:r>
            <a:r>
              <a:rPr lang="sr-Cyrl-CS" dirty="0"/>
              <a:t>раст</a:t>
            </a:r>
            <a:r>
              <a:rPr lang="sr-Latn-CS" dirty="0"/>
              <a:t> </a:t>
            </a:r>
            <a:r>
              <a:rPr lang="sr-Cyrl-CS" dirty="0"/>
              <a:t>туморских</a:t>
            </a:r>
            <a:r>
              <a:rPr lang="en-US" dirty="0"/>
              <a:t> </a:t>
            </a:r>
            <a:r>
              <a:rPr lang="sr-Cyrl-CS" dirty="0"/>
              <a:t>ћелија</a:t>
            </a:r>
            <a:r>
              <a:rPr lang="en-US" dirty="0"/>
              <a:t>.</a:t>
            </a:r>
            <a:endParaRPr lang="sr-Latn-CS" dirty="0"/>
          </a:p>
          <a:p>
            <a:r>
              <a:rPr lang="sr-Cyrl-CS" dirty="0"/>
              <a:t>примена</a:t>
            </a:r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b="1" dirty="0"/>
              <a:t>ублажавање</a:t>
            </a:r>
            <a:r>
              <a:rPr lang="en-US" b="1" dirty="0"/>
              <a:t> </a:t>
            </a:r>
            <a:r>
              <a:rPr lang="sr-Cyrl-CS" b="1" dirty="0"/>
              <a:t>мучнине</a:t>
            </a:r>
            <a:r>
              <a:rPr lang="sr-Latn-CS" b="1" dirty="0"/>
              <a:t>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примене</a:t>
            </a:r>
            <a:r>
              <a:rPr lang="en-US" dirty="0"/>
              <a:t> </a:t>
            </a:r>
            <a:r>
              <a:rPr lang="sr-Cyrl-CS" dirty="0"/>
              <a:t>хемиотерапије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45"/>
    </mc:Choice>
    <mc:Fallback xmlns="">
      <p:transition spd="slow" advTm="6574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Масаже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b="1" dirty="0"/>
              <a:t>напетост</a:t>
            </a:r>
            <a:r>
              <a:rPr lang="pl-PL" b="1" dirty="0"/>
              <a:t> </a:t>
            </a:r>
            <a:r>
              <a:rPr lang="sr-Cyrl-CS" b="1" dirty="0"/>
              <a:t>и</a:t>
            </a:r>
            <a:r>
              <a:rPr lang="pl-PL" b="1" dirty="0"/>
              <a:t> </a:t>
            </a:r>
            <a:r>
              <a:rPr lang="sr-Cyrl-CS" b="1" dirty="0"/>
              <a:t>стрес</a:t>
            </a:r>
            <a:r>
              <a:rPr lang="pl-PL" dirty="0"/>
              <a:t>, </a:t>
            </a:r>
            <a:r>
              <a:rPr lang="sr-Cyrl-CS" dirty="0"/>
              <a:t>ради</a:t>
            </a:r>
            <a:r>
              <a:rPr lang="pl-PL" dirty="0"/>
              <a:t> </a:t>
            </a:r>
            <a:r>
              <a:rPr lang="sr-Cyrl-CS" dirty="0"/>
              <a:t>опуштања</a:t>
            </a:r>
            <a:r>
              <a:rPr lang="pl-PL" dirty="0"/>
              <a:t>. </a:t>
            </a:r>
          </a:p>
          <a:p>
            <a:r>
              <a:rPr lang="sr-Cyrl-CS" dirty="0"/>
              <a:t>може</a:t>
            </a:r>
            <a:r>
              <a:rPr lang="en-US" dirty="0"/>
              <a:t> </a:t>
            </a:r>
            <a:r>
              <a:rPr lang="sr-Cyrl-CS" dirty="0"/>
              <a:t>да</a:t>
            </a:r>
            <a:r>
              <a:rPr lang="en-US" dirty="0"/>
              <a:t> </a:t>
            </a:r>
            <a:r>
              <a:rPr lang="sr-Cyrl-CS" dirty="0"/>
              <a:t>помогне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sr-Latn-CS" dirty="0"/>
              <a:t> </a:t>
            </a:r>
            <a:r>
              <a:rPr lang="sr-Cyrl-CS" b="1" dirty="0"/>
              <a:t>олакшавању</a:t>
            </a:r>
            <a:r>
              <a:rPr lang="vi-VN" b="1" dirty="0"/>
              <a:t> </a:t>
            </a:r>
            <a:r>
              <a:rPr lang="sr-Cyrl-CS" b="1" dirty="0"/>
              <a:t>бола</a:t>
            </a:r>
            <a:r>
              <a:rPr lang="vi-VN" b="1" dirty="0"/>
              <a:t> </a:t>
            </a:r>
            <a:r>
              <a:rPr lang="sr-Cyrl-CS" dirty="0"/>
              <a:t>у</a:t>
            </a:r>
            <a:r>
              <a:rPr lang="vi-VN" dirty="0"/>
              <a:t> </a:t>
            </a:r>
            <a:r>
              <a:rPr lang="sr-Cyrl-CS" dirty="0"/>
              <a:t>оболелих</a:t>
            </a:r>
            <a:r>
              <a:rPr lang="vi-VN" dirty="0"/>
              <a:t> </a:t>
            </a:r>
            <a:r>
              <a:rPr lang="sr-Cyrl-CS" dirty="0"/>
              <a:t>од</a:t>
            </a:r>
            <a:r>
              <a:rPr lang="vi-VN" dirty="0"/>
              <a:t> </a:t>
            </a:r>
            <a:r>
              <a:rPr lang="sr-Cyrl-CS" dirty="0"/>
              <a:t>рака</a:t>
            </a:r>
            <a:r>
              <a:rPr lang="sr-Latn-CS" dirty="0"/>
              <a:t>,</a:t>
            </a:r>
            <a:r>
              <a:rPr lang="vi-VN" dirty="0"/>
              <a:t> </a:t>
            </a:r>
            <a:r>
              <a:rPr lang="sr-Cyrl-CS" dirty="0"/>
              <a:t>може</a:t>
            </a:r>
            <a:r>
              <a:rPr lang="vi-VN" dirty="0"/>
              <a:t> </a:t>
            </a:r>
            <a:r>
              <a:rPr lang="sr-Cyrl-CS" dirty="0"/>
              <a:t>да</a:t>
            </a:r>
            <a:r>
              <a:rPr lang="vi-VN" dirty="0"/>
              <a:t> </a:t>
            </a:r>
            <a:r>
              <a:rPr lang="sr-Cyrl-CS" dirty="0"/>
              <a:t>умањи</a:t>
            </a:r>
            <a:r>
              <a:rPr lang="vi-VN" dirty="0"/>
              <a:t>,</a:t>
            </a:r>
            <a:r>
              <a:rPr lang="sr-Cyrl-CS" dirty="0"/>
              <a:t>умор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депресивна</a:t>
            </a:r>
            <a:r>
              <a:rPr lang="en-US" dirty="0"/>
              <a:t> </a:t>
            </a:r>
            <a:r>
              <a:rPr lang="sr-Cyrl-CS" dirty="0"/>
              <a:t>осећања</a:t>
            </a:r>
            <a:r>
              <a:rPr lang="en-US" dirty="0"/>
              <a:t>. </a:t>
            </a:r>
            <a:endParaRPr lang="sr-Latn-CS" dirty="0"/>
          </a:p>
          <a:p>
            <a:r>
              <a:rPr lang="sr-Cyrl-CS" dirty="0"/>
              <a:t>Сигурна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ако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изводи</a:t>
            </a:r>
            <a:r>
              <a:rPr lang="en-US" dirty="0"/>
              <a:t> </a:t>
            </a:r>
            <a:r>
              <a:rPr lang="sr-Cyrl-CS" dirty="0"/>
              <a:t>обучен</a:t>
            </a:r>
            <a:r>
              <a:rPr lang="en-US" dirty="0"/>
              <a:t> </a:t>
            </a:r>
            <a:r>
              <a:rPr lang="sr-Cyrl-CS" dirty="0"/>
              <a:t>терапеут</a:t>
            </a:r>
            <a:r>
              <a:rPr lang="en-US" dirty="0"/>
              <a:t>.</a:t>
            </a:r>
            <a:endParaRPr lang="sr-Latn-CS" dirty="0"/>
          </a:p>
          <a:p>
            <a:r>
              <a:rPr lang="en-US" dirty="0"/>
              <a:t> </a:t>
            </a:r>
            <a:r>
              <a:rPr lang="sr-Cyrl-CS" dirty="0"/>
              <a:t>У</a:t>
            </a:r>
            <a:r>
              <a:rPr lang="sr-Latn-CS" dirty="0"/>
              <a:t> </a:t>
            </a:r>
            <a:r>
              <a:rPr lang="sr-Cyrl-CS" dirty="0"/>
              <a:t>неким</a:t>
            </a:r>
            <a:r>
              <a:rPr lang="en-US" dirty="0"/>
              <a:t> </a:t>
            </a:r>
            <a:r>
              <a:rPr lang="sr-Cyrl-CS" dirty="0"/>
              <a:t>медицинскин</a:t>
            </a:r>
            <a:r>
              <a:rPr lang="en-US" dirty="0"/>
              <a:t> </a:t>
            </a:r>
            <a:r>
              <a:rPr lang="sr-Cyrl-CS" dirty="0"/>
              <a:t>центрима</a:t>
            </a:r>
            <a:r>
              <a:rPr lang="en-US" dirty="0"/>
              <a:t> </a:t>
            </a:r>
            <a:r>
              <a:rPr lang="sr-Cyrl-CS" dirty="0"/>
              <a:t>масажа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примењује</a:t>
            </a:r>
            <a:r>
              <a:rPr lang="en-US" dirty="0"/>
              <a:t> </a:t>
            </a:r>
            <a:r>
              <a:rPr lang="sr-Cyrl-CS" dirty="0"/>
              <a:t>као</a:t>
            </a:r>
            <a:r>
              <a:rPr lang="en-US" dirty="0"/>
              <a:t> </a:t>
            </a:r>
            <a:r>
              <a:rPr lang="sr-Cyrl-CS" dirty="0"/>
              <a:t>метода</a:t>
            </a:r>
            <a:r>
              <a:rPr lang="sr-Latn-C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b="1" dirty="0"/>
              <a:t>смањење</a:t>
            </a:r>
            <a:r>
              <a:rPr lang="en-US" b="1" dirty="0"/>
              <a:t> </a:t>
            </a:r>
            <a:r>
              <a:rPr lang="sr-Cyrl-CS" b="1" dirty="0"/>
              <a:t>мучнине</a:t>
            </a:r>
            <a:r>
              <a:rPr lang="en-US" b="1" dirty="0"/>
              <a:t>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онколошких</a:t>
            </a:r>
            <a:r>
              <a:rPr lang="en-US" dirty="0"/>
              <a:t> </a:t>
            </a:r>
            <a:r>
              <a:rPr lang="sr-Cyrl-CS" dirty="0"/>
              <a:t>болесника</a:t>
            </a:r>
            <a:r>
              <a:rPr lang="en-US" dirty="0"/>
              <a:t>, </a:t>
            </a:r>
            <a:r>
              <a:rPr lang="sr-Cyrl-CS" dirty="0"/>
              <a:t>нарочито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sr-Latn-CS" dirty="0"/>
              <a:t> </a:t>
            </a:r>
            <a:r>
              <a:rPr lang="sr-Cyrl-CS" dirty="0"/>
              <a:t>хемотерапије</a:t>
            </a:r>
            <a:r>
              <a:rPr lang="en-US" dirty="0"/>
              <a:t>.</a:t>
            </a:r>
            <a:endParaRPr lang="sr-Latn-CS" dirty="0"/>
          </a:p>
          <a:p>
            <a:r>
              <a:rPr lang="en-US" dirty="0"/>
              <a:t> </a:t>
            </a:r>
            <a:r>
              <a:rPr lang="sr-Cyrl-CS" dirty="0"/>
              <a:t>Масажу</a:t>
            </a:r>
            <a:r>
              <a:rPr lang="en-US" dirty="0"/>
              <a:t> </a:t>
            </a:r>
            <a:r>
              <a:rPr lang="sr-Cyrl-CS" dirty="0">
                <a:solidFill>
                  <a:srgbClr val="FF0000"/>
                </a:solidFill>
              </a:rPr>
              <a:t>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треба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/>
              <a:t>примењивати</a:t>
            </a:r>
            <a:r>
              <a:rPr lang="en-US" dirty="0"/>
              <a:t> </a:t>
            </a:r>
            <a:r>
              <a:rPr lang="sr-Cyrl-CS" dirty="0"/>
              <a:t>око</a:t>
            </a:r>
            <a:r>
              <a:rPr lang="en-US" dirty="0"/>
              <a:t> </a:t>
            </a:r>
            <a:r>
              <a:rPr lang="sr-Cyrl-CS" dirty="0"/>
              <a:t>хируршких</a:t>
            </a:r>
            <a:r>
              <a:rPr lang="en-US" dirty="0"/>
              <a:t> </a:t>
            </a:r>
            <a:r>
              <a:rPr lang="sr-Cyrl-CS" dirty="0"/>
              <a:t>ожиљака</a:t>
            </a:r>
            <a:r>
              <a:rPr lang="en-US" dirty="0"/>
              <a:t>,</a:t>
            </a:r>
            <a:r>
              <a:rPr lang="sr-Latn-CS" dirty="0"/>
              <a:t> </a:t>
            </a:r>
            <a:r>
              <a:rPr lang="sr-Cyrl-CS" dirty="0"/>
              <a:t>подручја</a:t>
            </a:r>
            <a:r>
              <a:rPr lang="en-US" dirty="0"/>
              <a:t> </a:t>
            </a:r>
            <a:r>
              <a:rPr lang="sr-Cyrl-CS" dirty="0"/>
              <a:t>зрачења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тумора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87"/>
    </mc:Choice>
    <mc:Fallback xmlns="">
      <p:transition spd="slow" advTm="5248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Примена</a:t>
            </a:r>
            <a:r>
              <a:rPr lang="en-US" dirty="0"/>
              <a:t> </a:t>
            </a:r>
            <a:r>
              <a:rPr lang="sr-Cyrl-CS" dirty="0"/>
              <a:t>интермитетног</a:t>
            </a:r>
            <a:r>
              <a:rPr lang="en-US" dirty="0"/>
              <a:t> </a:t>
            </a:r>
            <a:r>
              <a:rPr lang="sr-Cyrl-CS" dirty="0"/>
              <a:t>хипобаричног</a:t>
            </a:r>
            <a:r>
              <a:rPr lang="en-US" dirty="0"/>
              <a:t> </a:t>
            </a:r>
            <a:r>
              <a:rPr lang="sr-Cyrl-CS" dirty="0"/>
              <a:t>притиска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sr-Cyrl-CS" dirty="0"/>
              <a:t>доводи</a:t>
            </a:r>
            <a:r>
              <a:rPr lang="en-US" dirty="0"/>
              <a:t> </a:t>
            </a:r>
            <a:r>
              <a:rPr lang="sr-Cyrl-CS" dirty="0"/>
              <a:t>до</a:t>
            </a:r>
            <a:r>
              <a:rPr lang="en-US" dirty="0"/>
              <a:t> </a:t>
            </a:r>
            <a:r>
              <a:rPr lang="sr-Cyrl-CS" dirty="0"/>
              <a:t>побољшања</a:t>
            </a:r>
            <a:r>
              <a:rPr lang="en-US" dirty="0"/>
              <a:t> </a:t>
            </a:r>
            <a:r>
              <a:rPr lang="sr-Cyrl-CS" b="1" dirty="0"/>
              <a:t>микроциркулације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смањење</a:t>
            </a:r>
            <a:r>
              <a:rPr lang="sr-Latn-CS" dirty="0"/>
              <a:t> </a:t>
            </a:r>
            <a:r>
              <a:rPr lang="sr-Cyrl-CS" b="1" dirty="0"/>
              <a:t>лимфедема</a:t>
            </a:r>
            <a:r>
              <a:rPr lang="en-US" dirty="0"/>
              <a:t> </a:t>
            </a:r>
            <a:r>
              <a:rPr lang="sr-Cyrl-CS" dirty="0"/>
              <a:t>различите</a:t>
            </a:r>
            <a:r>
              <a:rPr lang="en-US" dirty="0"/>
              <a:t> </a:t>
            </a:r>
            <a:r>
              <a:rPr lang="sr-Cyrl-CS" dirty="0"/>
              <a:t>локализације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патологије</a:t>
            </a:r>
            <a:r>
              <a:rPr lang="en-US" dirty="0"/>
              <a:t>. </a:t>
            </a:r>
          </a:p>
          <a:p>
            <a:r>
              <a:rPr lang="sr-Cyrl-CS" dirty="0"/>
              <a:t>носи</a:t>
            </a:r>
            <a:r>
              <a:rPr lang="pl-PL" dirty="0"/>
              <a:t> </a:t>
            </a:r>
            <a:r>
              <a:rPr lang="sr-Cyrl-CS" dirty="0"/>
              <a:t>за</a:t>
            </a:r>
            <a:r>
              <a:rPr lang="pl-PL" dirty="0"/>
              <a:t> </a:t>
            </a:r>
            <a:r>
              <a:rPr lang="sr-Cyrl-CS" dirty="0"/>
              <a:t>собом</a:t>
            </a:r>
            <a:r>
              <a:rPr lang="pl-PL" dirty="0"/>
              <a:t> </a:t>
            </a:r>
            <a:r>
              <a:rPr lang="sr-Cyrl-CS" dirty="0"/>
              <a:t>одређена</a:t>
            </a:r>
            <a:r>
              <a:rPr lang="pl-PL" dirty="0"/>
              <a:t> </a:t>
            </a:r>
            <a:r>
              <a:rPr lang="sr-Cyrl-CS" dirty="0"/>
              <a:t>ограничења</a:t>
            </a:r>
            <a:r>
              <a:rPr lang="pl-PL" dirty="0"/>
              <a:t> </a:t>
            </a:r>
          </a:p>
          <a:p>
            <a:r>
              <a:rPr lang="sr-Cyrl-CS" dirty="0"/>
              <a:t>нарочито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sr-Latn-CS" dirty="0"/>
              <a:t> </a:t>
            </a:r>
            <a:r>
              <a:rPr lang="sr-Cyrl-CS" dirty="0"/>
              <a:t>хируршког</a:t>
            </a:r>
            <a:r>
              <a:rPr lang="en-US" dirty="0"/>
              <a:t> </a:t>
            </a:r>
            <a:r>
              <a:rPr lang="sr-Cyrl-CS" dirty="0"/>
              <a:t>лечења</a:t>
            </a:r>
            <a:r>
              <a:rPr lang="en-US" dirty="0"/>
              <a:t> </a:t>
            </a:r>
            <a:r>
              <a:rPr lang="sr-Cyrl-CS" dirty="0"/>
              <a:t>рака</a:t>
            </a:r>
            <a:r>
              <a:rPr lang="en-US" dirty="0"/>
              <a:t> </a:t>
            </a:r>
            <a:r>
              <a:rPr lang="sr-Cyrl-CS" dirty="0"/>
              <a:t>дојке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одстрањењем</a:t>
            </a:r>
            <a:r>
              <a:rPr lang="en-US" dirty="0"/>
              <a:t> </a:t>
            </a:r>
            <a:r>
              <a:rPr lang="sr-Cyrl-CS" dirty="0"/>
              <a:t>аксиларних</a:t>
            </a:r>
            <a:r>
              <a:rPr lang="en-US" dirty="0"/>
              <a:t> </a:t>
            </a:r>
            <a:r>
              <a:rPr lang="sr-Cyrl-CS" dirty="0"/>
              <a:t>лимфних</a:t>
            </a:r>
            <a:r>
              <a:rPr lang="en-US" dirty="0"/>
              <a:t> </a:t>
            </a:r>
            <a:r>
              <a:rPr lang="sr-Cyrl-CS" dirty="0"/>
              <a:t>нодуса</a:t>
            </a:r>
            <a:endParaRPr lang="en-US" dirty="0"/>
          </a:p>
          <a:p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радиотерапије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28"/>
    </mc:Choice>
    <mc:Fallback xmlns="">
      <p:transition spd="slow" advTm="3922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Акупунктура</a:t>
            </a:r>
            <a:r>
              <a:rPr lang="pl-PL" dirty="0"/>
              <a:t>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акупресура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/>
              <a:t>Трећина</a:t>
            </a:r>
            <a:r>
              <a:rPr lang="en-US" dirty="0"/>
              <a:t> </a:t>
            </a:r>
            <a:r>
              <a:rPr lang="sr-Cyrl-CS" dirty="0"/>
              <a:t>оболелих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рака</a:t>
            </a:r>
            <a:r>
              <a:rPr lang="en-US" dirty="0"/>
              <a:t> </a:t>
            </a:r>
            <a:r>
              <a:rPr lang="sr-Cyrl-CS" dirty="0"/>
              <a:t>дојке</a:t>
            </a:r>
            <a:r>
              <a:rPr lang="en-US" dirty="0"/>
              <a:t> </a:t>
            </a:r>
            <a:r>
              <a:rPr lang="sr-Cyrl-CS" dirty="0"/>
              <a:t>пати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хроничног</a:t>
            </a:r>
            <a:r>
              <a:rPr lang="sr-Latn-CS" dirty="0"/>
              <a:t> </a:t>
            </a:r>
            <a:r>
              <a:rPr lang="sr-Cyrl-CS" dirty="0"/>
              <a:t>умора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осећаја</a:t>
            </a:r>
            <a:r>
              <a:rPr lang="en-US" dirty="0"/>
              <a:t> </a:t>
            </a:r>
            <a:r>
              <a:rPr lang="sr-Cyrl-CS" dirty="0"/>
              <a:t>слабости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по</a:t>
            </a:r>
            <a:r>
              <a:rPr lang="en-US" dirty="0"/>
              <a:t> </a:t>
            </a:r>
            <a:r>
              <a:rPr lang="sr-Cyrl-CS" dirty="0"/>
              <a:t>неколико</a:t>
            </a:r>
            <a:r>
              <a:rPr lang="en-US" dirty="0"/>
              <a:t> </a:t>
            </a:r>
            <a:r>
              <a:rPr lang="sr-Cyrl-CS" dirty="0"/>
              <a:t>година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лечења</a:t>
            </a:r>
            <a:r>
              <a:rPr lang="en-US" dirty="0"/>
              <a:t> </a:t>
            </a:r>
            <a:endParaRPr lang="sr-Latn-CS" dirty="0"/>
          </a:p>
          <a:p>
            <a:r>
              <a:rPr lang="sr-Cyrl-CS" dirty="0"/>
              <a:t>ублажавање</a:t>
            </a:r>
            <a:r>
              <a:rPr lang="en-US" dirty="0"/>
              <a:t> </a:t>
            </a:r>
            <a:r>
              <a:rPr lang="sr-Cyrl-CS" b="1" dirty="0"/>
              <a:t>умора</a:t>
            </a:r>
            <a:r>
              <a:rPr lang="en-US" b="1" dirty="0"/>
              <a:t> </a:t>
            </a:r>
            <a:r>
              <a:rPr lang="sr-Cyrl-CS" b="1" dirty="0"/>
              <a:t>и</a:t>
            </a:r>
            <a:r>
              <a:rPr lang="en-US" b="1" dirty="0"/>
              <a:t> </a:t>
            </a:r>
            <a:r>
              <a:rPr lang="sr-Cyrl-CS" b="1" dirty="0"/>
              <a:t>слабости</a:t>
            </a:r>
            <a:r>
              <a:rPr lang="en-US" b="1" dirty="0"/>
              <a:t>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жена</a:t>
            </a:r>
            <a:r>
              <a:rPr lang="en-US" dirty="0"/>
              <a:t> </a:t>
            </a:r>
            <a:r>
              <a:rPr lang="sr-Cyrl-CS" dirty="0"/>
              <a:t>које</a:t>
            </a:r>
            <a:r>
              <a:rPr lang="en-US" dirty="0"/>
              <a:t> </a:t>
            </a:r>
            <a:r>
              <a:rPr lang="sr-Cyrl-CS" dirty="0"/>
              <a:t>су</a:t>
            </a:r>
            <a:r>
              <a:rPr lang="en-US" dirty="0"/>
              <a:t> </a:t>
            </a:r>
            <a:r>
              <a:rPr lang="sr-Cyrl-CS" dirty="0"/>
              <a:t>имале</a:t>
            </a:r>
            <a:r>
              <a:rPr lang="en-US" dirty="0"/>
              <a:t> </a:t>
            </a:r>
            <a:r>
              <a:rPr lang="sr-Cyrl-CS" dirty="0"/>
              <a:t>рак</a:t>
            </a:r>
            <a:r>
              <a:rPr lang="en-US" dirty="0"/>
              <a:t> </a:t>
            </a:r>
            <a:r>
              <a:rPr lang="sr-Cyrl-CS" dirty="0"/>
              <a:t>дојке</a:t>
            </a:r>
            <a:r>
              <a:rPr lang="sr-Latn-CS" dirty="0"/>
              <a:t>,</a:t>
            </a:r>
            <a:r>
              <a:rPr lang="en-US" dirty="0"/>
              <a:t> </a:t>
            </a:r>
            <a:r>
              <a:rPr lang="sr-Cyrl-CS" b="1" dirty="0"/>
              <a:t>анксиозности</a:t>
            </a:r>
            <a:r>
              <a:rPr lang="en-US" b="1" dirty="0"/>
              <a:t>, </a:t>
            </a:r>
            <a:r>
              <a:rPr lang="sr-Cyrl-CS" b="1" dirty="0"/>
              <a:t>депресије</a:t>
            </a:r>
            <a:r>
              <a:rPr lang="en-US" b="1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побољшати</a:t>
            </a:r>
            <a:r>
              <a:rPr lang="en-US" dirty="0"/>
              <a:t> </a:t>
            </a:r>
            <a:r>
              <a:rPr lang="sr-Cyrl-CS" dirty="0"/>
              <a:t>квалитет</a:t>
            </a:r>
            <a:r>
              <a:rPr lang="en-US" dirty="0"/>
              <a:t> </a:t>
            </a:r>
            <a:r>
              <a:rPr lang="sr-Cyrl-CS" dirty="0"/>
              <a:t>живота</a:t>
            </a:r>
            <a:r>
              <a:rPr lang="en-US" dirty="0"/>
              <a:t>. </a:t>
            </a:r>
            <a:endParaRPr lang="sr-Latn-CS" dirty="0"/>
          </a:p>
          <a:p>
            <a:r>
              <a:rPr lang="sr-Cyrl-CS" dirty="0"/>
              <a:t>Рак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лечење</a:t>
            </a:r>
            <a:r>
              <a:rPr lang="sr-Latn-C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рака</a:t>
            </a:r>
            <a:r>
              <a:rPr lang="en-US" dirty="0"/>
              <a:t> </a:t>
            </a:r>
            <a:r>
              <a:rPr lang="sr-Cyrl-CS" dirty="0"/>
              <a:t>могу</a:t>
            </a:r>
            <a:r>
              <a:rPr lang="en-US" dirty="0"/>
              <a:t> </a:t>
            </a:r>
            <a:r>
              <a:rPr lang="sr-Cyrl-CS" dirty="0"/>
              <a:t>изазвати</a:t>
            </a:r>
            <a:r>
              <a:rPr lang="en-US" dirty="0"/>
              <a:t> </a:t>
            </a:r>
            <a:r>
              <a:rPr lang="sr-Cyrl-CS" dirty="0"/>
              <a:t>хронични</a:t>
            </a:r>
            <a:r>
              <a:rPr lang="en-US" dirty="0"/>
              <a:t> </a:t>
            </a:r>
            <a:r>
              <a:rPr lang="sr-Cyrl-CS" b="1" dirty="0"/>
              <a:t>бол</a:t>
            </a:r>
            <a:r>
              <a:rPr lang="en-US" b="1" dirty="0"/>
              <a:t>, </a:t>
            </a:r>
            <a:r>
              <a:rPr lang="sr-Cyrl-CS" b="1" dirty="0"/>
              <a:t>психолошки</a:t>
            </a:r>
            <a:r>
              <a:rPr lang="en-US" b="1" dirty="0"/>
              <a:t> </a:t>
            </a:r>
            <a:r>
              <a:rPr lang="sr-Cyrl-CS" b="1" dirty="0"/>
              <a:t>стрес</a:t>
            </a:r>
            <a:r>
              <a:rPr lang="en-US" b="1" dirty="0"/>
              <a:t> </a:t>
            </a:r>
            <a:r>
              <a:rPr lang="sr-Cyrl-CS" b="1" dirty="0"/>
              <a:t>и</a:t>
            </a:r>
            <a:r>
              <a:rPr lang="en-US" b="1" dirty="0"/>
              <a:t> </a:t>
            </a:r>
            <a:r>
              <a:rPr lang="sr-Cyrl-CS" b="1" dirty="0"/>
              <a:t>анемију</a:t>
            </a:r>
            <a:r>
              <a:rPr lang="en-US" b="1" dirty="0"/>
              <a:t> </a:t>
            </a:r>
            <a:r>
              <a:rPr lang="sr-Cyrl-CS" dirty="0"/>
              <a:t>који</a:t>
            </a:r>
            <a:r>
              <a:rPr lang="sr-Latn-CS" dirty="0"/>
              <a:t> </a:t>
            </a:r>
            <a:r>
              <a:rPr lang="sr-Cyrl-CS" dirty="0"/>
              <a:t>доприносе</a:t>
            </a:r>
            <a:r>
              <a:rPr lang="en-US" dirty="0"/>
              <a:t> </a:t>
            </a:r>
            <a:r>
              <a:rPr lang="sr-Cyrl-CS" dirty="0"/>
              <a:t>осећају</a:t>
            </a:r>
            <a:r>
              <a:rPr lang="en-US" dirty="0"/>
              <a:t> </a:t>
            </a:r>
            <a:r>
              <a:rPr lang="sr-Cyrl-CS" dirty="0"/>
              <a:t>слабости</a:t>
            </a:r>
            <a:r>
              <a:rPr lang="en-US" dirty="0"/>
              <a:t>.</a:t>
            </a:r>
            <a:endParaRPr lang="sr-Latn-CS" dirty="0"/>
          </a:p>
          <a:p>
            <a:r>
              <a:rPr lang="vi-VN" dirty="0"/>
              <a:t> </a:t>
            </a:r>
            <a:r>
              <a:rPr lang="sr-Cyrl-CS" dirty="0"/>
              <a:t>значајно</a:t>
            </a:r>
            <a:r>
              <a:rPr lang="vi-VN" dirty="0"/>
              <a:t> </a:t>
            </a:r>
            <a:r>
              <a:rPr lang="sr-Cyrl-CS" dirty="0"/>
              <a:t>за</a:t>
            </a:r>
            <a:r>
              <a:rPr lang="vi-VN" dirty="0"/>
              <a:t> </a:t>
            </a:r>
            <a:r>
              <a:rPr lang="sr-Cyrl-CS" dirty="0"/>
              <a:t>унапређење</a:t>
            </a:r>
            <a:r>
              <a:rPr lang="vi-VN" dirty="0"/>
              <a:t> </a:t>
            </a:r>
            <a:r>
              <a:rPr lang="sr-Cyrl-CS" dirty="0"/>
              <a:t>квалитета</a:t>
            </a:r>
            <a:r>
              <a:rPr lang="vi-VN" dirty="0"/>
              <a:t> </a:t>
            </a:r>
            <a:r>
              <a:rPr lang="sr-Cyrl-CS" dirty="0"/>
              <a:t>живота</a:t>
            </a:r>
            <a:r>
              <a:rPr lang="vi-VN" dirty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95"/>
    </mc:Choice>
    <mc:Fallback xmlns="">
      <p:transition spd="slow" advTm="37695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Магнетотерапија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sz="8800" dirty="0"/>
              <a:t>?</a:t>
            </a:r>
            <a:endParaRPr lang="en-US" sz="8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804"/>
    </mc:Choice>
    <mc:Fallback xmlns="">
      <p:transition spd="slow" advTm="4280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Тумор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назив</a:t>
            </a:r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dirty="0"/>
              <a:t>сваку</a:t>
            </a:r>
            <a:r>
              <a:rPr lang="en-US" dirty="0"/>
              <a:t> </a:t>
            </a:r>
            <a:r>
              <a:rPr lang="sr-Cyrl-CS" dirty="0"/>
              <a:t>абнормалну</a:t>
            </a:r>
            <a:r>
              <a:rPr lang="en-US" dirty="0"/>
              <a:t> </a:t>
            </a:r>
            <a:r>
              <a:rPr lang="sr-Cyrl-CS" dirty="0"/>
              <a:t>ткивну</a:t>
            </a:r>
            <a:r>
              <a:rPr lang="en-US" dirty="0"/>
              <a:t> </a:t>
            </a:r>
            <a:r>
              <a:rPr lang="sr-Cyrl-CS" dirty="0"/>
              <a:t>творевину</a:t>
            </a:r>
            <a:r>
              <a:rPr lang="en-US" dirty="0"/>
              <a:t>, </a:t>
            </a:r>
            <a:r>
              <a:rPr lang="sr-Cyrl-CS" dirty="0"/>
              <a:t>која</a:t>
            </a:r>
            <a:r>
              <a:rPr lang="en-US" dirty="0"/>
              <a:t> </a:t>
            </a:r>
            <a:r>
              <a:rPr lang="sr-Cyrl-CS" dirty="0"/>
              <a:t>настаје</a:t>
            </a:r>
            <a:r>
              <a:rPr lang="en-US" dirty="0"/>
              <a:t> </a:t>
            </a:r>
            <a:r>
              <a:rPr lang="sr-Cyrl-CS" dirty="0"/>
              <a:t>накупљањем</a:t>
            </a:r>
            <a:r>
              <a:rPr lang="en-US" dirty="0"/>
              <a:t> </a:t>
            </a:r>
            <a:r>
              <a:rPr lang="sr-Cyrl-CS" dirty="0"/>
              <a:t>течности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ткиву</a:t>
            </a:r>
            <a:r>
              <a:rPr lang="en-US" dirty="0"/>
              <a:t> </a:t>
            </a:r>
            <a:r>
              <a:rPr lang="sr-Cyrl-CS" dirty="0"/>
              <a:t>и/или</a:t>
            </a:r>
            <a:r>
              <a:rPr lang="en-US" dirty="0"/>
              <a:t> </a:t>
            </a:r>
            <a:r>
              <a:rPr lang="sr-Cyrl-CS" dirty="0"/>
              <a:t>растом</a:t>
            </a:r>
            <a:r>
              <a:rPr lang="en-US" dirty="0"/>
              <a:t> </a:t>
            </a:r>
            <a:r>
              <a:rPr lang="sr-Cyrl-CS" dirty="0"/>
              <a:t>ћелија.Тумор</a:t>
            </a:r>
            <a:r>
              <a:rPr lang="en-US" dirty="0"/>
              <a:t> </a:t>
            </a:r>
            <a:r>
              <a:rPr lang="sr-Cyrl-CS" dirty="0"/>
              <a:t>може</a:t>
            </a:r>
            <a:r>
              <a:rPr lang="en-US" dirty="0"/>
              <a:t> </a:t>
            </a:r>
            <a:r>
              <a:rPr lang="sr-Cyrl-CS" dirty="0"/>
              <a:t>бити</a:t>
            </a:r>
            <a:r>
              <a:rPr lang="en-US" dirty="0"/>
              <a:t> </a:t>
            </a:r>
            <a:r>
              <a:rPr lang="sr-Cyrl-CS" dirty="0"/>
              <a:t>доброћудан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злоћудан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dirty="0"/>
              <a:t>коначну</a:t>
            </a:r>
            <a:r>
              <a:rPr lang="en-US" dirty="0"/>
              <a:t> </a:t>
            </a:r>
            <a:r>
              <a:rPr lang="sr-Cyrl-CS" b="1" dirty="0"/>
              <a:t>дијагнозу</a:t>
            </a:r>
            <a:r>
              <a:rPr lang="en-US" dirty="0"/>
              <a:t> </a:t>
            </a:r>
            <a:r>
              <a:rPr lang="sr-Cyrl-CS" dirty="0"/>
              <a:t>најчешће</a:t>
            </a:r>
            <a:r>
              <a:rPr lang="en-US" dirty="0"/>
              <a:t> </a:t>
            </a:r>
            <a:r>
              <a:rPr lang="sr-Cyrl-CS" dirty="0"/>
              <a:t>је</a:t>
            </a:r>
            <a:endParaRPr lang="en-US" dirty="0"/>
          </a:p>
          <a:p>
            <a:pPr>
              <a:buNone/>
            </a:pPr>
            <a:r>
              <a:rPr lang="en-US" dirty="0"/>
              <a:t>    </a:t>
            </a:r>
            <a:r>
              <a:rPr lang="sr-Cyrl-CS" dirty="0"/>
              <a:t>потребна</a:t>
            </a:r>
            <a:r>
              <a:rPr lang="en-US" dirty="0"/>
              <a:t> </a:t>
            </a:r>
            <a:r>
              <a:rPr lang="sr-Cyrl-CS" dirty="0"/>
              <a:t>биопсија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r>
              <a:rPr lang="sr-Cyrl-CS" b="1" dirty="0"/>
              <a:t>терапија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најчешће</a:t>
            </a:r>
            <a:r>
              <a:rPr lang="en-US" dirty="0"/>
              <a:t> </a:t>
            </a:r>
            <a:r>
              <a:rPr lang="sr-Cyrl-CS" dirty="0"/>
              <a:t>састоји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хируршке</a:t>
            </a:r>
            <a:r>
              <a:rPr lang="en-US" dirty="0"/>
              <a:t> </a:t>
            </a:r>
            <a:r>
              <a:rPr lang="sr-Cyrl-CS" dirty="0"/>
              <a:t>операције</a:t>
            </a:r>
            <a:r>
              <a:rPr lang="en-US" dirty="0"/>
              <a:t>,</a:t>
            </a:r>
            <a:r>
              <a:rPr lang="sr-Cyrl-CS" dirty="0"/>
              <a:t>хемотерапије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sr-Latn-CS" dirty="0"/>
              <a:t>/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зрачења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281"/>
    </mc:Choice>
    <mc:Fallback xmlns="">
      <p:transition spd="slow" advTm="3528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sz="4000" b="0" u="sng"/>
              <a:t>Метастазе</a:t>
            </a:r>
            <a:r>
              <a:rPr lang="sl-SI" sz="4000" b="0" u="sng" dirty="0"/>
              <a:t> </a:t>
            </a:r>
            <a:r>
              <a:rPr lang="x-none" sz="4000" b="0" u="sng"/>
              <a:t>на</a:t>
            </a:r>
            <a:r>
              <a:rPr lang="sl-SI" sz="4000" b="0" u="sng" dirty="0"/>
              <a:t> </a:t>
            </a:r>
            <a:r>
              <a:rPr lang="x-none" sz="4000" b="0" u="sng"/>
              <a:t>костима</a:t>
            </a:r>
            <a:r>
              <a:rPr lang="sl-SI" sz="4000" b="0" u="sng" dirty="0"/>
              <a:t> </a:t>
            </a:r>
            <a:r>
              <a:rPr lang="x-none" sz="4000" b="0" u="sng"/>
              <a:t>најчешће</a:t>
            </a:r>
            <a:r>
              <a:rPr lang="sl-SI" sz="4000" b="0" u="sng" dirty="0"/>
              <a:t> </a:t>
            </a:r>
            <a:r>
              <a:rPr lang="x-none" sz="4000" b="0" u="sng"/>
              <a:t>дају</a:t>
            </a:r>
            <a:r>
              <a:rPr lang="sl-SI" sz="4000" b="0" u="sng" dirty="0"/>
              <a:t>:</a:t>
            </a:r>
            <a:endParaRPr lang="en-US" sz="40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619250" y="1700213"/>
            <a:ext cx="5699125" cy="4897437"/>
          </a:xfrm>
        </p:spPr>
        <p:txBody>
          <a:bodyPr/>
          <a:lstStyle/>
          <a:p>
            <a:pPr marL="812800" indent="-812800" eaLnBrk="1" hangingPunct="1">
              <a:defRPr/>
            </a:pPr>
            <a:r>
              <a:rPr lang="x-none" dirty="0"/>
              <a:t>Карцином</a:t>
            </a:r>
            <a:r>
              <a:rPr lang="sl-SI" dirty="0">
                <a:solidFill>
                  <a:srgbClr val="C00000"/>
                </a:solidFill>
              </a:rPr>
              <a:t> </a:t>
            </a:r>
            <a:r>
              <a:rPr lang="x-none" b="1" dirty="0">
                <a:solidFill>
                  <a:srgbClr val="C00000"/>
                </a:solidFill>
              </a:rPr>
              <a:t>дојке</a:t>
            </a:r>
            <a:r>
              <a:rPr lang="sl-SI" b="1" dirty="0">
                <a:solidFill>
                  <a:srgbClr val="C00000"/>
                </a:solidFill>
              </a:rPr>
              <a:t> </a:t>
            </a:r>
            <a:r>
              <a:rPr lang="x-none" b="1" dirty="0">
                <a:solidFill>
                  <a:srgbClr val="C00000"/>
                </a:solidFill>
              </a:rPr>
              <a:t>и</a:t>
            </a:r>
            <a:r>
              <a:rPr lang="sl-SI" b="1" dirty="0">
                <a:solidFill>
                  <a:srgbClr val="C00000"/>
                </a:solidFill>
              </a:rPr>
              <a:t> </a:t>
            </a:r>
            <a:r>
              <a:rPr lang="x-none" b="1" dirty="0">
                <a:solidFill>
                  <a:srgbClr val="C00000"/>
                </a:solidFill>
              </a:rPr>
              <a:t>плућа</a:t>
            </a:r>
            <a:endParaRPr lang="sl-SI" b="1" dirty="0">
              <a:solidFill>
                <a:srgbClr val="C00000"/>
              </a:solidFill>
            </a:endParaRPr>
          </a:p>
          <a:p>
            <a:pPr marL="812800" indent="-812800" eaLnBrk="1" hangingPunct="1">
              <a:defRPr/>
            </a:pPr>
            <a:endParaRPr lang="sl-SI" dirty="0">
              <a:solidFill>
                <a:srgbClr val="C00000"/>
              </a:solidFill>
            </a:endParaRPr>
          </a:p>
          <a:p>
            <a:pPr marL="812800" indent="-812800" eaLnBrk="1" hangingPunct="1">
              <a:defRPr/>
            </a:pPr>
            <a:r>
              <a:rPr lang="x-none"/>
              <a:t>Затим</a:t>
            </a:r>
            <a:r>
              <a:rPr lang="sl-SI" dirty="0"/>
              <a:t> : </a:t>
            </a:r>
          </a:p>
          <a:p>
            <a:pPr marL="1524000" lvl="2" indent="-609600" eaLnBrk="1" hangingPunct="1">
              <a:defRPr/>
            </a:pPr>
            <a:r>
              <a:rPr lang="x-none" sz="2800" b="1" dirty="0">
                <a:solidFill>
                  <a:srgbClr val="C00000"/>
                </a:solidFill>
              </a:rPr>
              <a:t>карцином</a:t>
            </a:r>
            <a:r>
              <a:rPr lang="sl-SI" sz="2800" b="1" dirty="0">
                <a:solidFill>
                  <a:srgbClr val="C00000"/>
                </a:solidFill>
              </a:rPr>
              <a:t> </a:t>
            </a:r>
            <a:r>
              <a:rPr lang="x-none" sz="2800" b="1" dirty="0">
                <a:solidFill>
                  <a:srgbClr val="C00000"/>
                </a:solidFill>
              </a:rPr>
              <a:t>бубрега</a:t>
            </a:r>
            <a:r>
              <a:rPr lang="sl-SI" sz="2800" b="1" dirty="0">
                <a:solidFill>
                  <a:srgbClr val="C00000"/>
                </a:solidFill>
              </a:rPr>
              <a:t>, </a:t>
            </a:r>
          </a:p>
          <a:p>
            <a:pPr marL="1524000" lvl="2" indent="-609600" eaLnBrk="1" hangingPunct="1">
              <a:defRPr/>
            </a:pPr>
            <a:r>
              <a:rPr lang="x-none" sz="2800" b="1">
                <a:solidFill>
                  <a:srgbClr val="C00000"/>
                </a:solidFill>
              </a:rPr>
              <a:t>тироидее</a:t>
            </a:r>
            <a:r>
              <a:rPr lang="sl-SI" sz="2800" b="1" dirty="0">
                <a:solidFill>
                  <a:srgbClr val="C00000"/>
                </a:solidFill>
              </a:rPr>
              <a:t> </a:t>
            </a:r>
            <a:r>
              <a:rPr lang="x-none" sz="2800" b="1" dirty="0">
                <a:solidFill>
                  <a:srgbClr val="C00000"/>
                </a:solidFill>
              </a:rPr>
              <a:t>и</a:t>
            </a:r>
            <a:r>
              <a:rPr lang="sl-SI" sz="2800" b="1" dirty="0">
                <a:solidFill>
                  <a:srgbClr val="C00000"/>
                </a:solidFill>
              </a:rPr>
              <a:t> </a:t>
            </a:r>
          </a:p>
          <a:p>
            <a:pPr marL="1524000" lvl="2" indent="-609600" eaLnBrk="1" hangingPunct="1">
              <a:defRPr/>
            </a:pPr>
            <a:r>
              <a:rPr lang="x-none" sz="2800" b="1">
                <a:solidFill>
                  <a:srgbClr val="C00000"/>
                </a:solidFill>
              </a:rPr>
              <a:t>простате</a:t>
            </a:r>
            <a:endParaRPr lang="sl-SI" sz="2800" b="1" dirty="0">
              <a:solidFill>
                <a:srgbClr val="C00000"/>
              </a:solidFill>
            </a:endParaRPr>
          </a:p>
          <a:p>
            <a:pPr marL="812800" indent="-812800" eaLnBrk="1" hangingPunct="1">
              <a:defRPr/>
            </a:pPr>
            <a:endParaRPr lang="sl-SI" b="1" dirty="0">
              <a:solidFill>
                <a:srgbClr val="C00000"/>
              </a:solidFill>
            </a:endParaRPr>
          </a:p>
          <a:p>
            <a:pPr marL="812800" indent="-812800" eaLnBrk="1" hangingPunct="1">
              <a:defRPr/>
            </a:pPr>
            <a:r>
              <a:rPr lang="x-none" b="1">
                <a:solidFill>
                  <a:srgbClr val="C00000"/>
                </a:solidFill>
              </a:rPr>
              <a:t>мијелом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39"/>
    </mc:Choice>
    <mc:Fallback xmlns="">
      <p:transition spd="slow" advTm="53439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816" y="260648"/>
            <a:ext cx="8229600" cy="221825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dirty="0"/>
              <a:t>Мијелопатије</a:t>
            </a:r>
            <a:r>
              <a:rPr lang="sl-SI" dirty="0"/>
              <a:t> </a:t>
            </a:r>
            <a:r>
              <a:rPr lang="x-none" dirty="0"/>
              <a:t>и</a:t>
            </a:r>
            <a:r>
              <a:rPr lang="sl-SI" dirty="0"/>
              <a:t> </a:t>
            </a:r>
            <a:r>
              <a:rPr lang="x-none" dirty="0"/>
              <a:t>плексопатије</a:t>
            </a:r>
            <a:br>
              <a:rPr lang="nb-NO" dirty="0"/>
            </a:br>
            <a:br>
              <a:rPr lang="nb-NO" dirty="0"/>
            </a:br>
            <a:r>
              <a:rPr lang="x-none" u="sng" dirty="0"/>
              <a:t>Главни</a:t>
            </a:r>
            <a:r>
              <a:rPr lang="sl-SI" u="sng" dirty="0"/>
              <a:t> </a:t>
            </a:r>
            <a:r>
              <a:rPr lang="x-none" u="sng" dirty="0"/>
              <a:t>клинички</a:t>
            </a:r>
            <a:r>
              <a:rPr lang="sl-SI" u="sng" dirty="0"/>
              <a:t> </a:t>
            </a:r>
            <a:r>
              <a:rPr lang="x-none" u="sng" dirty="0"/>
              <a:t>знаци</a:t>
            </a:r>
            <a:endParaRPr lang="en-US" u="sng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040360"/>
            <a:ext cx="8401080" cy="3629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endParaRPr lang="en-US" sz="4000" dirty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x-none" sz="4000" dirty="0"/>
              <a:t>Клинички</a:t>
            </a:r>
            <a:r>
              <a:rPr lang="sl-SI" sz="4000" dirty="0"/>
              <a:t> </a:t>
            </a:r>
            <a:r>
              <a:rPr lang="x-none" sz="4000" dirty="0"/>
              <a:t>се</a:t>
            </a:r>
            <a:r>
              <a:rPr lang="sl-SI" sz="4000" dirty="0"/>
              <a:t> </a:t>
            </a:r>
            <a:r>
              <a:rPr lang="x-none" sz="4000" dirty="0"/>
              <a:t>испољава</a:t>
            </a:r>
            <a:r>
              <a:rPr lang="sl-SI" sz="4000" dirty="0"/>
              <a:t> </a:t>
            </a: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sz="3600" b="1" dirty="0"/>
              <a:t>парестезијом</a:t>
            </a:r>
            <a:r>
              <a:rPr lang="sl-SI" sz="3600" b="1" dirty="0"/>
              <a:t> </a:t>
            </a:r>
            <a:r>
              <a:rPr lang="x-none" sz="3600" b="1" dirty="0"/>
              <a:t>доњих</a:t>
            </a:r>
            <a:r>
              <a:rPr lang="sl-SI" sz="3600" b="1" dirty="0"/>
              <a:t> </a:t>
            </a:r>
            <a:r>
              <a:rPr lang="x-none" sz="3600" b="1" dirty="0"/>
              <a:t>екстремитета</a:t>
            </a:r>
            <a:r>
              <a:rPr lang="sl-SI" sz="3600" b="1" dirty="0"/>
              <a:t>, </a:t>
            </a: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sz="3600" b="1" dirty="0"/>
              <a:t>дисфункцијом</a:t>
            </a:r>
            <a:r>
              <a:rPr lang="sl-SI" sz="3600" b="1" dirty="0"/>
              <a:t> </a:t>
            </a:r>
            <a:r>
              <a:rPr lang="x-none" sz="3600" b="1" dirty="0"/>
              <a:t>сфинктера</a:t>
            </a:r>
            <a:r>
              <a:rPr lang="sl-SI" sz="3600" b="1" dirty="0"/>
              <a:t> </a:t>
            </a:r>
            <a:r>
              <a:rPr lang="x-none" sz="3600" b="1" dirty="0"/>
              <a:t>и</a:t>
            </a:r>
            <a:r>
              <a:rPr lang="sl-SI" sz="3600" b="1" dirty="0"/>
              <a:t> </a:t>
            </a: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sz="3600" b="1"/>
              <a:t>слабошћу</a:t>
            </a:r>
            <a:r>
              <a:rPr lang="sl-SI" sz="3600" b="1" dirty="0"/>
              <a:t> </a:t>
            </a:r>
            <a:r>
              <a:rPr lang="x-none" sz="3600" b="1"/>
              <a:t>мускулатуре</a:t>
            </a:r>
            <a:endParaRPr lang="en-US" sz="3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68"/>
    </mc:Choice>
    <mc:Fallback xmlns="">
      <p:transition spd="slow" advTm="15968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u="sng"/>
              <a:t>Брахијална</a:t>
            </a:r>
            <a:r>
              <a:rPr lang="sl-SI" u="sng"/>
              <a:t> </a:t>
            </a:r>
            <a:r>
              <a:rPr lang="x-none" u="sng"/>
              <a:t>плексопатија</a:t>
            </a:r>
            <a:endParaRPr lang="en-US" u="sng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914432" y="1600200"/>
            <a:ext cx="8229600" cy="49244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sr-Cyrl-CS" sz="4400" dirty="0"/>
              <a:t>Често </a:t>
            </a:r>
            <a:r>
              <a:rPr lang="x-none" sz="4400"/>
              <a:t>се</a:t>
            </a:r>
            <a:r>
              <a:rPr lang="sl-SI" sz="4400" dirty="0"/>
              <a:t> </a:t>
            </a:r>
            <a:r>
              <a:rPr lang="x-none" sz="4400" dirty="0"/>
              <a:t>јавља</a:t>
            </a:r>
            <a:r>
              <a:rPr lang="sl-SI" sz="4400" dirty="0"/>
              <a:t> </a:t>
            </a:r>
            <a:r>
              <a:rPr lang="x-none" sz="4400" dirty="0"/>
              <a:t>као</a:t>
            </a:r>
            <a:r>
              <a:rPr lang="sl-SI" sz="4400" dirty="0"/>
              <a:t> </a:t>
            </a:r>
            <a:r>
              <a:rPr lang="x-none" sz="4400"/>
              <a:t>последица</a:t>
            </a:r>
            <a:r>
              <a:rPr lang="sl-SI" sz="4400" dirty="0"/>
              <a:t> </a:t>
            </a:r>
            <a:r>
              <a:rPr lang="x-none" sz="4400"/>
              <a:t>зрачења</a:t>
            </a:r>
            <a:r>
              <a:rPr lang="sr-Latn-CS" sz="4400" dirty="0"/>
              <a:t> Ca mamae</a:t>
            </a:r>
            <a:endParaRPr lang="x-none" sz="4400" dirty="0"/>
          </a:p>
          <a:p>
            <a:pPr algn="just" eaLnBrk="1" hangingPunct="1">
              <a:lnSpc>
                <a:spcPct val="80000"/>
              </a:lnSpc>
              <a:defRPr/>
            </a:pPr>
            <a:endParaRPr lang="sl-SI" sz="4400" u="sng" dirty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x-none" sz="4400" u="sng" dirty="0"/>
              <a:t>Клинички</a:t>
            </a:r>
            <a:r>
              <a:rPr lang="sl-SI" sz="4400" u="sng" dirty="0"/>
              <a:t> </a:t>
            </a:r>
            <a:r>
              <a:rPr lang="x-none" sz="4400" u="sng" dirty="0"/>
              <a:t>знаци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x-none" sz="4400" u="sng" dirty="0"/>
          </a:p>
          <a:p>
            <a:pPr algn="just" eaLnBrk="1" hangingPunct="1">
              <a:lnSpc>
                <a:spcPct val="80000"/>
              </a:lnSpc>
              <a:defRPr/>
            </a:pPr>
            <a:endParaRPr lang="sl-SI" sz="4400" u="sng" dirty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x-none" sz="4400" u="sng" dirty="0"/>
              <a:t>Главни</a:t>
            </a:r>
            <a:r>
              <a:rPr lang="sl-SI" sz="4400" u="sng" dirty="0"/>
              <a:t> </a:t>
            </a:r>
            <a:r>
              <a:rPr lang="x-none" sz="4400" u="sng" dirty="0"/>
              <a:t>симптоми</a:t>
            </a:r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42"/>
    </mc:Choice>
    <mc:Fallback xmlns="">
      <p:transition spd="slow" advTm="10342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u="sng"/>
              <a:t>Лумбосакралне</a:t>
            </a:r>
            <a:r>
              <a:rPr lang="sl-SI" u="sng"/>
              <a:t> </a:t>
            </a:r>
            <a:r>
              <a:rPr lang="x-none" u="sng"/>
              <a:t>плексопатије</a:t>
            </a:r>
            <a:endParaRPr lang="en-US" u="sng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x-none" sz="2400" dirty="0"/>
              <a:t>се</a:t>
            </a:r>
            <a:r>
              <a:rPr lang="sl-SI" sz="2400" dirty="0"/>
              <a:t> </a:t>
            </a:r>
            <a:r>
              <a:rPr lang="x-none" sz="2400" dirty="0"/>
              <a:t>срећу</a:t>
            </a:r>
            <a:r>
              <a:rPr lang="sl-SI" sz="2400" dirty="0"/>
              <a:t> </a:t>
            </a:r>
            <a:r>
              <a:rPr lang="x-none" sz="2400" dirty="0"/>
              <a:t>ређе</a:t>
            </a:r>
            <a:r>
              <a:rPr lang="sl-SI" sz="2400" dirty="0"/>
              <a:t> </a:t>
            </a:r>
            <a:r>
              <a:rPr lang="x-none" sz="2400" dirty="0"/>
              <a:t>и</a:t>
            </a:r>
            <a:r>
              <a:rPr lang="sl-SI" sz="2400" dirty="0"/>
              <a:t> </a:t>
            </a:r>
            <a:r>
              <a:rPr lang="x-none" sz="2400" dirty="0"/>
              <a:t>то</a:t>
            </a:r>
            <a:r>
              <a:rPr lang="sl-SI" sz="2400" dirty="0"/>
              <a:t> </a:t>
            </a:r>
            <a:r>
              <a:rPr lang="x-none" sz="2400" dirty="0"/>
              <a:t>код</a:t>
            </a:r>
            <a:r>
              <a:rPr lang="sl-SI" sz="2400" dirty="0"/>
              <a:t> </a:t>
            </a:r>
            <a:r>
              <a:rPr lang="x-none" sz="2800" b="1" dirty="0">
                <a:solidFill>
                  <a:srgbClr val="FF0000"/>
                </a:solidFill>
              </a:rPr>
              <a:t>карцинома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ректума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и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гинеколошких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тумора</a:t>
            </a:r>
            <a:r>
              <a:rPr lang="sl-SI" sz="2800" b="1" dirty="0">
                <a:solidFill>
                  <a:srgbClr val="FF0000"/>
                </a:solidFill>
              </a:rPr>
              <a:t>, </a:t>
            </a:r>
            <a:r>
              <a:rPr lang="x-none" sz="2800" b="1" dirty="0">
                <a:solidFill>
                  <a:srgbClr val="FF0000"/>
                </a:solidFill>
              </a:rPr>
              <a:t>а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након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зрачне</a:t>
            </a:r>
            <a:r>
              <a:rPr lang="sl-SI" sz="2800" b="1" dirty="0">
                <a:solidFill>
                  <a:srgbClr val="FF0000"/>
                </a:solidFill>
              </a:rPr>
              <a:t> </a:t>
            </a:r>
            <a:r>
              <a:rPr lang="x-none" sz="2800" b="1" dirty="0">
                <a:solidFill>
                  <a:srgbClr val="FF0000"/>
                </a:solidFill>
              </a:rPr>
              <a:t>терапије</a:t>
            </a:r>
            <a:r>
              <a:rPr lang="sl-SI" sz="2800" b="1" dirty="0">
                <a:solidFill>
                  <a:srgbClr val="FF0000"/>
                </a:solidFill>
              </a:rPr>
              <a:t>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x-none" sz="2400" u="sng"/>
              <a:t>Симптоми</a:t>
            </a:r>
            <a:r>
              <a:rPr lang="sl-SI" sz="2400" u="sng" dirty="0"/>
              <a:t> 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x-none" sz="2400" u="sng" dirty="0"/>
          </a:p>
          <a:p>
            <a:pPr algn="just" eaLnBrk="1" hangingPunct="1">
              <a:lnSpc>
                <a:spcPct val="90000"/>
              </a:lnSpc>
              <a:defRPr/>
            </a:pPr>
            <a:endParaRPr lang="x-none" sz="2400" u="sng" dirty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x-none" sz="2400" u="sng" dirty="0"/>
              <a:t>Главни</a:t>
            </a:r>
            <a:r>
              <a:rPr lang="sl-SI" sz="2400" u="sng" dirty="0"/>
              <a:t> </a:t>
            </a:r>
            <a:r>
              <a:rPr lang="x-none" sz="2400" u="sng" dirty="0"/>
              <a:t>знаци</a:t>
            </a:r>
            <a:endParaRPr lang="sl-SI" sz="2400" u="sng" dirty="0"/>
          </a:p>
          <a:p>
            <a:pPr algn="just" eaLnBrk="1" hangingPunct="1">
              <a:lnSpc>
                <a:spcPct val="90000"/>
              </a:lnSpc>
              <a:defRPr/>
            </a:pPr>
            <a:endParaRPr lang="sl-SI" sz="2400" u="sng" dirty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sr-Cyrl-CS" sz="2400" u="sng" dirty="0"/>
              <a:t>С</a:t>
            </a:r>
            <a:r>
              <a:rPr lang="x-none" sz="2400"/>
              <a:t>мањење</a:t>
            </a:r>
            <a:r>
              <a:rPr lang="sl-SI" sz="2400" dirty="0"/>
              <a:t> </a:t>
            </a:r>
            <a:r>
              <a:rPr lang="x-none" sz="2400" dirty="0"/>
              <a:t>бола</a:t>
            </a:r>
            <a:r>
              <a:rPr lang="sl-SI" sz="2400" dirty="0"/>
              <a:t> </a:t>
            </a:r>
            <a:r>
              <a:rPr lang="x-none" sz="2400" dirty="0"/>
              <a:t>било</a:t>
            </a:r>
            <a:r>
              <a:rPr lang="sl-SI" sz="2400" dirty="0"/>
              <a:t> 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x-none" sz="2000" b="1" dirty="0"/>
              <a:t>медикаментом</a:t>
            </a:r>
            <a:r>
              <a:rPr lang="sl-SI" sz="2000" b="1" dirty="0"/>
              <a:t> (</a:t>
            </a:r>
            <a:r>
              <a:rPr lang="x-none" sz="2000" b="1"/>
              <a:t>Тродон</a:t>
            </a:r>
            <a:r>
              <a:rPr lang="sl-SI" sz="2000" b="1" dirty="0"/>
              <a:t> , </a:t>
            </a:r>
            <a:r>
              <a:rPr lang="x-none" sz="2000" b="1" dirty="0"/>
              <a:t>опијати</a:t>
            </a:r>
            <a:r>
              <a:rPr lang="sl-SI" sz="2000" b="1" dirty="0"/>
              <a:t>)  </a:t>
            </a: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x-none" sz="2000" b="1"/>
              <a:t>физикалном</a:t>
            </a:r>
            <a:r>
              <a:rPr lang="sl-SI" sz="2000" b="1" dirty="0"/>
              <a:t> </a:t>
            </a:r>
            <a:r>
              <a:rPr lang="x-none" sz="2000" b="1"/>
              <a:t>терапијом</a:t>
            </a:r>
            <a:endParaRPr lang="sl-SI" sz="2000" b="1" dirty="0"/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sr-Cyrl-CS" sz="2000" b="1" dirty="0"/>
              <a:t>к</a:t>
            </a:r>
            <a:r>
              <a:rPr lang="x-none" sz="2000" b="1"/>
              <a:t>инезитерапија</a:t>
            </a:r>
            <a:r>
              <a:rPr lang="sl-SI" sz="2000" b="1" dirty="0"/>
              <a:t> </a:t>
            </a:r>
            <a:r>
              <a:rPr lang="x-none" sz="2000" b="1" dirty="0"/>
              <a:t>са</a:t>
            </a:r>
            <a:r>
              <a:rPr lang="sl-SI" sz="2000" b="1" dirty="0"/>
              <a:t> </a:t>
            </a:r>
            <a:r>
              <a:rPr lang="x-none" sz="2000" b="1" dirty="0"/>
              <a:t>дозираним</a:t>
            </a:r>
            <a:r>
              <a:rPr lang="sl-SI" sz="2000" b="1" dirty="0"/>
              <a:t> </a:t>
            </a:r>
            <a:r>
              <a:rPr lang="x-none" sz="2000" b="1"/>
              <a:t>повећањем</a:t>
            </a:r>
            <a:r>
              <a:rPr lang="sl-SI" sz="2000" b="1" dirty="0"/>
              <a:t> </a:t>
            </a:r>
            <a:r>
              <a:rPr lang="x-none" sz="2000" b="1"/>
              <a:t>покрета</a:t>
            </a:r>
            <a:endParaRPr lang="sr-Cyrl-CS" sz="2000" b="1" dirty="0"/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sl-SI" sz="2000" b="1" dirty="0"/>
              <a:t> </a:t>
            </a:r>
            <a:r>
              <a:rPr lang="sr-Cyrl-CS" sz="2000" b="1" dirty="0"/>
              <a:t>мануелна</a:t>
            </a:r>
            <a:r>
              <a:rPr lang="sl-SI" sz="2000" b="1" dirty="0"/>
              <a:t> </a:t>
            </a:r>
            <a:r>
              <a:rPr lang="x-none" sz="2000" b="1" dirty="0"/>
              <a:t>лимфна</a:t>
            </a:r>
            <a:r>
              <a:rPr lang="sl-SI" sz="2000" b="1" dirty="0"/>
              <a:t> </a:t>
            </a:r>
            <a:r>
              <a:rPr lang="x-none" sz="2000" b="1"/>
              <a:t>дренажа</a:t>
            </a:r>
            <a:r>
              <a:rPr lang="sl-SI" sz="2000" b="1" dirty="0"/>
              <a:t> </a:t>
            </a:r>
            <a:endParaRPr lang="en-US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610"/>
    </mc:Choice>
    <mc:Fallback xmlns="">
      <p:transition spd="slow" advTm="3261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x-none" b="1" dirty="0"/>
              <a:t>Рехабилитација</a:t>
            </a:r>
            <a:r>
              <a:rPr lang="en-GB" b="1" dirty="0"/>
              <a:t> </a:t>
            </a:r>
            <a:r>
              <a:rPr lang="x-none" b="1" dirty="0"/>
              <a:t>након</a:t>
            </a:r>
            <a:r>
              <a:rPr lang="en-GB" b="1" dirty="0"/>
              <a:t> </a:t>
            </a:r>
            <a:r>
              <a:rPr lang="x-none" b="1" dirty="0"/>
              <a:t>операције</a:t>
            </a:r>
            <a:r>
              <a:rPr lang="en-GB" b="1" dirty="0"/>
              <a:t> </a:t>
            </a:r>
            <a:r>
              <a:rPr lang="x-none" b="1" dirty="0"/>
              <a:t>карцинома</a:t>
            </a:r>
            <a:r>
              <a:rPr lang="en-GB" b="1" dirty="0"/>
              <a:t> </a:t>
            </a:r>
            <a:r>
              <a:rPr lang="x-none" b="1" dirty="0"/>
              <a:t>дојке</a:t>
            </a:r>
            <a:br>
              <a:rPr lang="nb-NO" b="1" dirty="0"/>
            </a:br>
            <a:br>
              <a:rPr lang="nb-NO" b="1" dirty="0"/>
            </a:br>
            <a:br>
              <a:rPr lang="nb-NO" b="1" dirty="0"/>
            </a:br>
            <a:r>
              <a:rPr lang="x-none" dirty="0"/>
              <a:t>Карцином</a:t>
            </a:r>
            <a:r>
              <a:rPr lang="en-GB" dirty="0"/>
              <a:t> </a:t>
            </a:r>
            <a:r>
              <a:rPr lang="x-none" dirty="0"/>
              <a:t>дојке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03648" y="3933056"/>
            <a:ext cx="7201322" cy="2448272"/>
          </a:xfrm>
        </p:spPr>
        <p:txBody>
          <a:bodyPr>
            <a:normAutofit fontScale="85000" lnSpcReduction="20000"/>
          </a:bodyPr>
          <a:lstStyle/>
          <a:p>
            <a:r>
              <a:rPr lang="x-none" dirty="0"/>
              <a:t>најчешћи</a:t>
            </a:r>
            <a:r>
              <a:rPr lang="en-GB" dirty="0"/>
              <a:t> </a:t>
            </a:r>
            <a:r>
              <a:rPr lang="x-none" dirty="0"/>
              <a:t>тумор</a:t>
            </a:r>
            <a:r>
              <a:rPr lang="en-GB" dirty="0"/>
              <a:t> </a:t>
            </a:r>
            <a:r>
              <a:rPr lang="x-none"/>
              <a:t>код</a:t>
            </a:r>
            <a:r>
              <a:rPr lang="en-GB" dirty="0"/>
              <a:t> </a:t>
            </a:r>
            <a:r>
              <a:rPr lang="x-none"/>
              <a:t>жена</a:t>
            </a:r>
            <a:r>
              <a:rPr lang="sr-Cyrl-CS" dirty="0"/>
              <a:t>:</a:t>
            </a:r>
            <a:r>
              <a:rPr lang="en-GB" dirty="0"/>
              <a:t>  </a:t>
            </a:r>
            <a:r>
              <a:rPr lang="pl-PL" dirty="0"/>
              <a:t>1,4 </a:t>
            </a:r>
            <a:r>
              <a:rPr lang="sr-Cyrl-CS" dirty="0"/>
              <a:t>милиона</a:t>
            </a:r>
            <a:r>
              <a:rPr lang="pl-PL" dirty="0"/>
              <a:t> </a:t>
            </a:r>
            <a:r>
              <a:rPr lang="sr-Cyrl-CS" dirty="0"/>
              <a:t>нових</a:t>
            </a:r>
            <a:r>
              <a:rPr lang="pl-PL" dirty="0"/>
              <a:t> </a:t>
            </a:r>
            <a:r>
              <a:rPr lang="sr-Cyrl-CS" dirty="0"/>
              <a:t>случајева</a:t>
            </a:r>
            <a:r>
              <a:rPr lang="pl-PL" dirty="0"/>
              <a:t> </a:t>
            </a:r>
            <a:r>
              <a:rPr lang="sr-Cyrl-CS" dirty="0"/>
              <a:t>годишње</a:t>
            </a:r>
            <a:r>
              <a:rPr lang="pl-PL" dirty="0"/>
              <a:t>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одговоран</a:t>
            </a:r>
            <a:r>
              <a:rPr lang="pl-PL" dirty="0"/>
              <a:t> </a:t>
            </a:r>
            <a:r>
              <a:rPr lang="sr-Cyrl-CS" dirty="0"/>
              <a:t>је</a:t>
            </a:r>
            <a:r>
              <a:rPr lang="pl-PL" dirty="0"/>
              <a:t> </a:t>
            </a:r>
            <a:r>
              <a:rPr lang="sr-Cyrl-CS" dirty="0"/>
              <a:t>за</a:t>
            </a:r>
            <a:r>
              <a:rPr lang="pl-PL" dirty="0"/>
              <a:t>, 460</a:t>
            </a:r>
            <a:r>
              <a:rPr lang="sr-Cyrl-CS" dirty="0"/>
              <a:t> хиљада</a:t>
            </a:r>
            <a:r>
              <a:rPr lang="en-US" dirty="0"/>
              <a:t> </a:t>
            </a:r>
            <a:r>
              <a:rPr lang="sr-Cyrl-CS" dirty="0"/>
              <a:t>смртних</a:t>
            </a:r>
            <a:r>
              <a:rPr lang="en-US" dirty="0"/>
              <a:t> </a:t>
            </a:r>
            <a:r>
              <a:rPr lang="sr-Cyrl-CS" dirty="0"/>
              <a:t>случајева</a:t>
            </a:r>
            <a:r>
              <a:rPr lang="en-US" dirty="0"/>
              <a:t> </a:t>
            </a:r>
            <a:r>
              <a:rPr lang="sr-Cyrl-CS" dirty="0"/>
              <a:t>годишње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свету</a:t>
            </a:r>
            <a:endParaRPr lang="sr-Latn-CS" dirty="0"/>
          </a:p>
          <a:p>
            <a:pPr algn="just" eaLnBrk="1" hangingPunct="1">
              <a:defRPr/>
            </a:pPr>
            <a:endParaRPr lang="sr-Latn-CS" dirty="0"/>
          </a:p>
          <a:p>
            <a:pPr algn="just" eaLnBrk="1" hangingPunct="1">
              <a:defRPr/>
            </a:pPr>
            <a:r>
              <a:rPr lang="x-none" dirty="0"/>
              <a:t>млађе</a:t>
            </a:r>
            <a:r>
              <a:rPr lang="en-GB" dirty="0"/>
              <a:t> </a:t>
            </a:r>
            <a:r>
              <a:rPr lang="x-none" dirty="0"/>
              <a:t>особе</a:t>
            </a:r>
            <a:r>
              <a:rPr lang="sr-Latn-CS" dirty="0"/>
              <a:t> </a:t>
            </a:r>
            <a:r>
              <a:rPr lang="en-GB" dirty="0"/>
              <a:t>40-50 </a:t>
            </a:r>
            <a:r>
              <a:rPr lang="x-none" dirty="0"/>
              <a:t>године</a:t>
            </a:r>
            <a:r>
              <a:rPr lang="en-GB" dirty="0"/>
              <a:t> </a:t>
            </a:r>
            <a:r>
              <a:rPr lang="x-none" dirty="0"/>
              <a:t>живота</a:t>
            </a:r>
            <a:r>
              <a:rPr lang="en-GB" dirty="0"/>
              <a:t>. </a:t>
            </a:r>
            <a:endParaRPr lang="sr-Latn-C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17"/>
    </mc:Choice>
    <mc:Fallback xmlns="">
      <p:transition spd="slow" advTm="31217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/>
              <a:t>Последице</a:t>
            </a:r>
            <a:r>
              <a:rPr lang="sr-Latn-CS"/>
              <a:t> </a:t>
            </a:r>
            <a:r>
              <a:rPr lang="x-none"/>
              <a:t>операције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588983" y="2041547"/>
            <a:ext cx="6911975" cy="4530725"/>
          </a:xfrm>
        </p:spPr>
        <p:txBody>
          <a:bodyPr/>
          <a:lstStyle/>
          <a:p>
            <a:pPr algn="just" eaLnBrk="1" hangingPunct="1">
              <a:defRPr/>
            </a:pPr>
            <a:r>
              <a:rPr lang="x-none" dirty="0"/>
              <a:t>болна</a:t>
            </a:r>
            <a:r>
              <a:rPr lang="en-GB" dirty="0"/>
              <a:t> </a:t>
            </a:r>
            <a:r>
              <a:rPr lang="x-none" dirty="0"/>
              <a:t>напетост</a:t>
            </a:r>
            <a:r>
              <a:rPr lang="en-GB" dirty="0"/>
              <a:t> </a:t>
            </a:r>
            <a:r>
              <a:rPr lang="x-none" dirty="0"/>
              <a:t>у</a:t>
            </a:r>
            <a:r>
              <a:rPr lang="en-GB" dirty="0"/>
              <a:t> </a:t>
            </a:r>
            <a:r>
              <a:rPr lang="x-none" dirty="0"/>
              <a:t>пределу</a:t>
            </a:r>
            <a:r>
              <a:rPr lang="en-GB" dirty="0"/>
              <a:t> </a:t>
            </a:r>
            <a:r>
              <a:rPr lang="x-none" dirty="0"/>
              <a:t>рамена</a:t>
            </a:r>
            <a:r>
              <a:rPr lang="en-GB" dirty="0"/>
              <a:t>, </a:t>
            </a:r>
            <a:endParaRPr lang="sr-Latn-CS" dirty="0"/>
          </a:p>
          <a:p>
            <a:pPr algn="just" eaLnBrk="1" hangingPunct="1">
              <a:defRPr/>
            </a:pPr>
            <a:r>
              <a:rPr lang="sr-Cyrl-CS" dirty="0"/>
              <a:t>ограниче</a:t>
            </a:r>
            <a:r>
              <a:rPr lang="x-none"/>
              <a:t>ње</a:t>
            </a:r>
            <a:r>
              <a:rPr lang="en-GB" dirty="0"/>
              <a:t> </a:t>
            </a:r>
            <a:r>
              <a:rPr lang="x-none"/>
              <a:t>покретљивост</a:t>
            </a:r>
            <a:r>
              <a:rPr lang="sr-Cyrl-CS" dirty="0"/>
              <a:t>и</a:t>
            </a:r>
            <a:r>
              <a:rPr lang="en-GB" dirty="0"/>
              <a:t> </a:t>
            </a:r>
            <a:r>
              <a:rPr lang="x-none" dirty="0"/>
              <a:t>рамена</a:t>
            </a:r>
            <a:r>
              <a:rPr lang="en-GB" dirty="0"/>
              <a:t>, </a:t>
            </a:r>
            <a:endParaRPr lang="sr-Latn-CS" dirty="0"/>
          </a:p>
          <a:p>
            <a:pPr algn="just" eaLnBrk="1" hangingPunct="1">
              <a:defRPr/>
            </a:pPr>
            <a:r>
              <a:rPr lang="x-none" dirty="0"/>
              <a:t>принудно</a:t>
            </a:r>
            <a:r>
              <a:rPr lang="en-GB" dirty="0"/>
              <a:t> </a:t>
            </a:r>
            <a:r>
              <a:rPr lang="x-none" dirty="0"/>
              <a:t>лоше</a:t>
            </a:r>
            <a:r>
              <a:rPr lang="en-GB" dirty="0"/>
              <a:t> </a:t>
            </a:r>
            <a:r>
              <a:rPr lang="x-none"/>
              <a:t>држање</a:t>
            </a:r>
            <a:r>
              <a:rPr lang="en-GB" dirty="0"/>
              <a:t> </a:t>
            </a:r>
            <a:r>
              <a:rPr lang="x-none"/>
              <a:t>т</a:t>
            </a:r>
            <a:r>
              <a:rPr lang="sr-Cyrl-CS" dirty="0"/>
              <a:t>е</a:t>
            </a:r>
            <a:r>
              <a:rPr lang="x-none"/>
              <a:t>ла</a:t>
            </a:r>
            <a:r>
              <a:rPr lang="en-GB" dirty="0"/>
              <a:t> </a:t>
            </a:r>
            <a:r>
              <a:rPr lang="x-none" dirty="0"/>
              <a:t>и</a:t>
            </a:r>
            <a:r>
              <a:rPr lang="en-GB" dirty="0"/>
              <a:t> </a:t>
            </a:r>
            <a:endParaRPr lang="sr-Latn-CS" dirty="0"/>
          </a:p>
          <a:p>
            <a:pPr algn="just" eaLnBrk="1" hangingPunct="1">
              <a:defRPr/>
            </a:pPr>
            <a:r>
              <a:rPr lang="x-none" dirty="0"/>
              <a:t>психичке</a:t>
            </a:r>
            <a:r>
              <a:rPr lang="en-GB" dirty="0"/>
              <a:t> </a:t>
            </a:r>
            <a:r>
              <a:rPr lang="x-none" dirty="0"/>
              <a:t>тегобе</a:t>
            </a:r>
            <a:r>
              <a:rPr lang="en-GB" dirty="0"/>
              <a:t>. </a:t>
            </a:r>
          </a:p>
          <a:p>
            <a:pPr lvl="1" algn="just" eaLnBrk="1" hangingPunct="1">
              <a:defRPr/>
            </a:pPr>
            <a:r>
              <a:rPr lang="x-none" dirty="0"/>
              <a:t>несигурност</a:t>
            </a:r>
            <a:r>
              <a:rPr lang="en-GB" dirty="0"/>
              <a:t>, </a:t>
            </a:r>
            <a:endParaRPr lang="sr-Latn-CS" dirty="0"/>
          </a:p>
          <a:p>
            <a:pPr lvl="1" algn="just" eaLnBrk="1" hangingPunct="1">
              <a:defRPr/>
            </a:pPr>
            <a:r>
              <a:rPr lang="x-none" dirty="0"/>
              <a:t>страх</a:t>
            </a:r>
            <a:r>
              <a:rPr lang="en-GB" dirty="0"/>
              <a:t>, </a:t>
            </a:r>
            <a:endParaRPr lang="sr-Latn-CS" dirty="0"/>
          </a:p>
          <a:p>
            <a:pPr lvl="1" algn="just" eaLnBrk="1" hangingPunct="1">
              <a:defRPr/>
            </a:pPr>
            <a:r>
              <a:rPr lang="x-none" dirty="0"/>
              <a:t>депресија</a:t>
            </a:r>
            <a:r>
              <a:rPr lang="en-GB" dirty="0"/>
              <a:t>, </a:t>
            </a:r>
            <a:endParaRPr lang="sr-Latn-CS" dirty="0"/>
          </a:p>
          <a:p>
            <a:pPr lvl="1" algn="just" eaLnBrk="1" hangingPunct="1">
              <a:defRPr/>
            </a:pPr>
            <a:r>
              <a:rPr lang="x-none" dirty="0"/>
              <a:t>интрапсихички</a:t>
            </a:r>
            <a:r>
              <a:rPr lang="en-GB" dirty="0"/>
              <a:t> </a:t>
            </a:r>
            <a:r>
              <a:rPr lang="x-none" dirty="0"/>
              <a:t>конфликти</a:t>
            </a:r>
            <a:r>
              <a:rPr lang="en-GB" dirty="0"/>
              <a:t> </a:t>
            </a:r>
            <a:r>
              <a:rPr lang="x-none" dirty="0"/>
              <a:t>и</a:t>
            </a:r>
            <a:r>
              <a:rPr lang="en-GB" dirty="0"/>
              <a:t> </a:t>
            </a:r>
            <a:r>
              <a:rPr lang="x-none" dirty="0"/>
              <a:t>др</a:t>
            </a:r>
            <a:r>
              <a:rPr lang="en-GB" dirty="0"/>
              <a:t>.</a:t>
            </a:r>
            <a:endParaRPr lang="en-US" dirty="0"/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4071934" y="1357298"/>
            <a:ext cx="476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x-none" sz="2000" b="1" dirty="0">
                <a:solidFill>
                  <a:srgbClr val="FF0000"/>
                </a:solidFill>
              </a:rPr>
              <a:t>ДОЈКА</a:t>
            </a:r>
            <a:r>
              <a:rPr lang="sr-Latn-CS" sz="2000" b="1" dirty="0">
                <a:solidFill>
                  <a:srgbClr val="FF0000"/>
                </a:solidFill>
              </a:rPr>
              <a:t>: </a:t>
            </a:r>
            <a:r>
              <a:rPr lang="x-none" sz="2000" b="1" dirty="0">
                <a:solidFill>
                  <a:srgbClr val="FF0000"/>
                </a:solidFill>
              </a:rPr>
              <a:t>СИМБОЛ</a:t>
            </a:r>
            <a:r>
              <a:rPr lang="sr-Latn-CS" sz="2000" b="1" dirty="0">
                <a:solidFill>
                  <a:srgbClr val="FF0000"/>
                </a:solidFill>
              </a:rPr>
              <a:t> </a:t>
            </a:r>
            <a:r>
              <a:rPr lang="x-none" sz="2000" b="1" dirty="0">
                <a:solidFill>
                  <a:srgbClr val="FF0000"/>
                </a:solidFill>
              </a:rPr>
              <a:t>ЖЕНСТВЕНОСТИ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983"/>
    </mc:Choice>
    <mc:Fallback xmlns="">
      <p:transition spd="slow" advTm="31983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sz="4000"/>
              <a:t>Клиничка</a:t>
            </a:r>
            <a:r>
              <a:rPr lang="en-GB" sz="4000"/>
              <a:t> </a:t>
            </a:r>
            <a:r>
              <a:rPr lang="x-none" sz="4000"/>
              <a:t>слика</a:t>
            </a:r>
            <a:r>
              <a:rPr lang="en-GB" sz="4000"/>
              <a:t> </a:t>
            </a:r>
            <a:r>
              <a:rPr lang="x-none" sz="4000"/>
              <a:t>након</a:t>
            </a:r>
            <a:r>
              <a:rPr lang="en-GB" sz="4000"/>
              <a:t> </a:t>
            </a:r>
            <a:r>
              <a:rPr lang="x-none" sz="4000"/>
              <a:t>мастектомије</a:t>
            </a:r>
            <a:endParaRPr lang="en-US" sz="400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293837" y="1785938"/>
            <a:ext cx="6778625" cy="4525962"/>
          </a:xfrm>
        </p:spPr>
        <p:txBody>
          <a:bodyPr>
            <a:normAutofit lnSpcReduction="10000"/>
          </a:bodyPr>
          <a:lstStyle/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 dirty="0"/>
              <a:t>ожиљци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 dirty="0"/>
              <a:t>лимфедем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/>
              <a:t>ограничена</a:t>
            </a:r>
            <a:r>
              <a:rPr lang="en-GB" sz="2800" dirty="0"/>
              <a:t> </a:t>
            </a:r>
            <a:r>
              <a:rPr lang="x-none" sz="2800"/>
              <a:t>в</a:t>
            </a:r>
            <a:r>
              <a:rPr lang="sr-Cyrl-CS" sz="2800" dirty="0"/>
              <a:t>е</a:t>
            </a:r>
            <a:r>
              <a:rPr lang="x-none" sz="2800"/>
              <a:t>нтилација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 dirty="0"/>
              <a:t>ограничени</a:t>
            </a:r>
            <a:r>
              <a:rPr lang="en-GB" sz="2800" dirty="0"/>
              <a:t> </a:t>
            </a:r>
            <a:r>
              <a:rPr lang="x-none" sz="2800" dirty="0"/>
              <a:t>покрети</a:t>
            </a:r>
            <a:r>
              <a:rPr lang="en-GB" sz="2800" dirty="0"/>
              <a:t> </a:t>
            </a:r>
            <a:r>
              <a:rPr lang="x-none" sz="2800" dirty="0"/>
              <a:t>у</a:t>
            </a:r>
            <a:r>
              <a:rPr lang="en-GB" sz="2800" dirty="0"/>
              <a:t> </a:t>
            </a:r>
            <a:r>
              <a:rPr lang="x-none" sz="2800" dirty="0"/>
              <a:t>рамену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sr-Latn-CS" sz="2800" dirty="0"/>
              <a:t>Scapula alata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 dirty="0"/>
              <a:t>скраћење</a:t>
            </a:r>
            <a:r>
              <a:rPr lang="en-GB" sz="2800" dirty="0"/>
              <a:t> </a:t>
            </a:r>
            <a:r>
              <a:rPr lang="x-none" sz="2800" dirty="0"/>
              <a:t>мишића</a:t>
            </a:r>
            <a:r>
              <a:rPr lang="en-GB" sz="2800" dirty="0"/>
              <a:t> </a:t>
            </a:r>
            <a:r>
              <a:rPr lang="x-none" sz="2800" dirty="0"/>
              <a:t>и</a:t>
            </a:r>
            <a:r>
              <a:rPr lang="en-GB" sz="2800" dirty="0"/>
              <a:t> "</a:t>
            </a:r>
            <a:r>
              <a:rPr lang="x-none" sz="2800" dirty="0"/>
              <a:t>улепљење</a:t>
            </a:r>
            <a:r>
              <a:rPr lang="en-GB" sz="2800" dirty="0"/>
              <a:t> " </a:t>
            </a:r>
            <a:r>
              <a:rPr lang="x-none" sz="2800" dirty="0"/>
              <a:t>фасција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/>
              <a:t>лезија</a:t>
            </a:r>
            <a:r>
              <a:rPr lang="en-GB" sz="2800" dirty="0"/>
              <a:t> </a:t>
            </a:r>
            <a:r>
              <a:rPr lang="sr-Latn-CS" sz="2800" dirty="0"/>
              <a:t>n</a:t>
            </a:r>
            <a:r>
              <a:rPr lang="en-GB" sz="2800" dirty="0"/>
              <a:t>. </a:t>
            </a:r>
            <a:r>
              <a:rPr lang="sr-Latn-CS" sz="2800" dirty="0"/>
              <a:t>intercostobrachialis</a:t>
            </a:r>
            <a:r>
              <a:rPr lang="en-GB" sz="2800" dirty="0"/>
              <a:t>-</a:t>
            </a:r>
            <a:r>
              <a:rPr lang="x-none" sz="2800" dirty="0"/>
              <a:t>а</a:t>
            </a:r>
            <a:r>
              <a:rPr lang="en-GB" sz="2800" dirty="0"/>
              <a:t>,</a:t>
            </a:r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x-none" sz="2800" dirty="0"/>
              <a:t>оштећење</a:t>
            </a:r>
            <a:r>
              <a:rPr lang="en-GB" sz="2800" dirty="0"/>
              <a:t> </a:t>
            </a:r>
            <a:r>
              <a:rPr lang="x-none" sz="2800" dirty="0"/>
              <a:t>коже</a:t>
            </a:r>
            <a:r>
              <a:rPr lang="en-GB" sz="2800" dirty="0"/>
              <a:t> </a:t>
            </a:r>
            <a:r>
              <a:rPr lang="x-none" sz="2800" dirty="0"/>
              <a:t>услед</a:t>
            </a:r>
            <a:r>
              <a:rPr lang="en-GB" sz="2800" dirty="0"/>
              <a:t> </a:t>
            </a:r>
            <a:r>
              <a:rPr lang="x-none" sz="2800"/>
              <a:t>зрачне</a:t>
            </a:r>
            <a:r>
              <a:rPr lang="en-GB" sz="2800" dirty="0"/>
              <a:t> </a:t>
            </a:r>
            <a:r>
              <a:rPr lang="x-none" sz="2800"/>
              <a:t>терапије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76"/>
    </mc:Choice>
    <mc:Fallback xmlns="">
      <p:transition spd="slow" advTm="25876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Сметње</a:t>
            </a:r>
            <a:r>
              <a:rPr lang="en-US" dirty="0"/>
              <a:t> </a:t>
            </a:r>
            <a:r>
              <a:rPr lang="sr-Cyrl-CS" dirty="0"/>
              <a:t>лимфотока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CS" dirty="0"/>
              <a:t>Уклањањем</a:t>
            </a:r>
            <a:r>
              <a:rPr lang="en-US" dirty="0"/>
              <a:t> </a:t>
            </a:r>
            <a:r>
              <a:rPr lang="sr-Cyrl-CS" dirty="0"/>
              <a:t>лимфних</a:t>
            </a:r>
            <a:r>
              <a:rPr lang="en-US" dirty="0"/>
              <a:t> </a:t>
            </a:r>
            <a:r>
              <a:rPr lang="sr-Cyrl-CS" dirty="0"/>
              <a:t>чворова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пазушној</a:t>
            </a:r>
            <a:r>
              <a:rPr lang="en-US" dirty="0"/>
              <a:t> </a:t>
            </a:r>
            <a:r>
              <a:rPr lang="sr-Cyrl-CS" dirty="0"/>
              <a:t>регији&gt;</a:t>
            </a:r>
            <a:r>
              <a:rPr lang="pl-PL" dirty="0"/>
              <a:t> </a:t>
            </a:r>
            <a:r>
              <a:rPr lang="sr-Cyrl-CS" dirty="0"/>
              <a:t>редукција</a:t>
            </a:r>
            <a:r>
              <a:rPr lang="pl-PL" dirty="0"/>
              <a:t> </a:t>
            </a:r>
            <a:r>
              <a:rPr lang="sr-Cyrl-CS" dirty="0"/>
              <a:t>лимфотока</a:t>
            </a:r>
            <a:r>
              <a:rPr lang="pl-PL" dirty="0"/>
              <a:t>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развој</a:t>
            </a:r>
            <a:r>
              <a:rPr lang="pl-PL" dirty="0"/>
              <a:t> </a:t>
            </a:r>
            <a:r>
              <a:rPr lang="sr-Cyrl-CS" dirty="0"/>
              <a:t>едема</a:t>
            </a:r>
            <a:r>
              <a:rPr lang="pl-PL" dirty="0"/>
              <a:t>, </a:t>
            </a:r>
            <a:r>
              <a:rPr lang="sr-Cyrl-CS" dirty="0"/>
              <a:t>који</a:t>
            </a:r>
            <a:r>
              <a:rPr lang="pl-PL" dirty="0"/>
              <a:t> </a:t>
            </a:r>
            <a:r>
              <a:rPr lang="sr-Cyrl-CS" dirty="0"/>
              <a:t>је</a:t>
            </a:r>
            <a:r>
              <a:rPr lang="pl-PL" dirty="0"/>
              <a:t> </a:t>
            </a:r>
            <a:r>
              <a:rPr lang="sr-Cyrl-CS" dirty="0"/>
              <a:t>богат беланчевинама,</a:t>
            </a:r>
            <a:r>
              <a:rPr lang="en-US" dirty="0"/>
              <a:t> </a:t>
            </a:r>
            <a:r>
              <a:rPr lang="sr-Cyrl-CS" dirty="0"/>
              <a:t>услед</a:t>
            </a:r>
            <a:r>
              <a:rPr lang="en-US" dirty="0"/>
              <a:t> </a:t>
            </a:r>
            <a:r>
              <a:rPr lang="sr-Cyrl-CS" dirty="0"/>
              <a:t>распадања</a:t>
            </a:r>
            <a:r>
              <a:rPr lang="en-US" dirty="0"/>
              <a:t> </a:t>
            </a:r>
            <a:r>
              <a:rPr lang="sr-Cyrl-CS" dirty="0"/>
              <a:t>фибробласта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еластичних</a:t>
            </a:r>
            <a:r>
              <a:rPr lang="en-US" dirty="0"/>
              <a:t> </a:t>
            </a:r>
            <a:r>
              <a:rPr lang="sr-Cyrl-CS" dirty="0"/>
              <a:t>фиброзних влакана</a:t>
            </a:r>
            <a:r>
              <a:rPr lang="en-US" dirty="0"/>
              <a:t> (&gt;1 % </a:t>
            </a:r>
            <a:r>
              <a:rPr lang="sr-Cyrl-CS" dirty="0"/>
              <a:t>протеина</a:t>
            </a:r>
            <a:r>
              <a:rPr lang="en-US" dirty="0"/>
              <a:t>)  „</a:t>
            </a:r>
            <a:r>
              <a:rPr lang="sr-Cyrl-CS" b="1" dirty="0"/>
              <a:t>високопротеински</a:t>
            </a:r>
            <a:r>
              <a:rPr lang="en-US" b="1" dirty="0"/>
              <a:t>“ </a:t>
            </a:r>
            <a:r>
              <a:rPr lang="sr-Cyrl-CS" b="1" dirty="0"/>
              <a:t>едеми</a:t>
            </a:r>
            <a:endParaRPr lang="en-US" b="1" dirty="0"/>
          </a:p>
          <a:p>
            <a:r>
              <a:rPr lang="sr-Cyrl-CS" b="1" dirty="0"/>
              <a:t>Секундарни</a:t>
            </a:r>
            <a:r>
              <a:rPr lang="en-US" b="1" dirty="0"/>
              <a:t> </a:t>
            </a:r>
            <a:r>
              <a:rPr lang="sr-Cyrl-CS" b="1" dirty="0"/>
              <a:t>едем</a:t>
            </a:r>
            <a:r>
              <a:rPr lang="en-US" b="1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развија</a:t>
            </a:r>
            <a:r>
              <a:rPr lang="en-US" dirty="0"/>
              <a:t> </a:t>
            </a:r>
            <a:r>
              <a:rPr lang="sr-Cyrl-CS" dirty="0"/>
              <a:t>касније</a:t>
            </a:r>
            <a:r>
              <a:rPr lang="en-US" dirty="0"/>
              <a:t>, </a:t>
            </a:r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зрачне</a:t>
            </a:r>
            <a:r>
              <a:rPr lang="en-US" dirty="0"/>
              <a:t> </a:t>
            </a:r>
            <a:r>
              <a:rPr lang="sr-Cyrl-CS" dirty="0"/>
              <a:t>терапије</a:t>
            </a:r>
            <a:r>
              <a:rPr lang="en-US" dirty="0"/>
              <a:t>. </a:t>
            </a:r>
            <a:r>
              <a:rPr lang="sr-Cyrl-CS" dirty="0"/>
              <a:t>Инциденца</a:t>
            </a:r>
            <a:r>
              <a:rPr lang="pl-PL" dirty="0"/>
              <a:t> 6 – 30%. </a:t>
            </a:r>
            <a:r>
              <a:rPr lang="sr-Cyrl-CS" dirty="0"/>
              <a:t>Услед</a:t>
            </a:r>
            <a:r>
              <a:rPr lang="pl-PL" dirty="0"/>
              <a:t> </a:t>
            </a:r>
            <a:r>
              <a:rPr lang="sr-Cyrl-CS" dirty="0"/>
              <a:t>лимфостазе</a:t>
            </a:r>
            <a:r>
              <a:rPr lang="pl-PL" dirty="0"/>
              <a:t> </a:t>
            </a:r>
            <a:r>
              <a:rPr lang="sr-Cyrl-CS" dirty="0"/>
              <a:t>раме</a:t>
            </a:r>
            <a:r>
              <a:rPr lang="pl-PL" dirty="0"/>
              <a:t> </a:t>
            </a:r>
            <a:r>
              <a:rPr lang="sr-Cyrl-CS" dirty="0"/>
              <a:t>постаје</a:t>
            </a:r>
            <a:r>
              <a:rPr lang="pl-PL" dirty="0"/>
              <a:t> </a:t>
            </a:r>
            <a:r>
              <a:rPr lang="sr-Cyrl-CS" dirty="0"/>
              <a:t>напето</a:t>
            </a:r>
            <a:r>
              <a:rPr lang="pl-PL" dirty="0"/>
              <a:t> "</a:t>
            </a:r>
            <a:r>
              <a:rPr lang="sr-Cyrl-CS" dirty="0"/>
              <a:t>тешко</a:t>
            </a:r>
            <a:r>
              <a:rPr lang="pl-PL" dirty="0"/>
              <a:t> </a:t>
            </a:r>
            <a:r>
              <a:rPr lang="sr-Cyrl-CS" dirty="0"/>
              <a:t>као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олова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063"/>
    </mc:Choice>
    <mc:Fallback xmlns="">
      <p:transition spd="slow" advTm="8606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Ризични</a:t>
            </a:r>
            <a:r>
              <a:rPr lang="en-US" dirty="0"/>
              <a:t> </a:t>
            </a:r>
            <a:r>
              <a:rPr lang="sr-Cyrl-CS" dirty="0"/>
              <a:t>фактори</a:t>
            </a:r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dirty="0"/>
              <a:t>настанак</a:t>
            </a:r>
            <a:r>
              <a:rPr lang="en-US" dirty="0"/>
              <a:t> </a:t>
            </a:r>
            <a:r>
              <a:rPr lang="sr-Cyrl-CS" dirty="0"/>
              <a:t>лимфедема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dirty="0"/>
              <a:t>Број одстрањених</a:t>
            </a:r>
            <a:r>
              <a:rPr lang="en-US" dirty="0"/>
              <a:t> </a:t>
            </a:r>
            <a:r>
              <a:rPr lang="sr-Cyrl-CS" dirty="0"/>
              <a:t>лимфних</a:t>
            </a:r>
            <a:r>
              <a:rPr lang="en-US" dirty="0"/>
              <a:t> </a:t>
            </a:r>
            <a:r>
              <a:rPr lang="sr-Cyrl-CS" dirty="0"/>
              <a:t>жлезди</a:t>
            </a:r>
            <a:r>
              <a:rPr lang="en-US" dirty="0"/>
              <a:t>, </a:t>
            </a:r>
            <a:r>
              <a:rPr lang="sr-Cyrl-CS" dirty="0"/>
              <a:t>мултипле</a:t>
            </a:r>
            <a:r>
              <a:rPr lang="en-US" dirty="0"/>
              <a:t> </a:t>
            </a:r>
            <a:r>
              <a:rPr lang="sr-Cyrl-CS" dirty="0"/>
              <a:t>операције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обиман</a:t>
            </a:r>
            <a:r>
              <a:rPr lang="en-US" dirty="0"/>
              <a:t> </a:t>
            </a:r>
            <a:r>
              <a:rPr lang="sr-Cyrl-CS" dirty="0"/>
              <a:t>хируршки захват</a:t>
            </a:r>
            <a:r>
              <a:rPr lang="en-US" dirty="0"/>
              <a:t>, </a:t>
            </a:r>
            <a:r>
              <a:rPr lang="sr-Cyrl-CS" dirty="0"/>
              <a:t>радиотерапија</a:t>
            </a:r>
            <a:r>
              <a:rPr lang="en-US" dirty="0"/>
              <a:t>, </a:t>
            </a:r>
            <a:r>
              <a:rPr lang="sr-Cyrl-CS" dirty="0"/>
              <a:t>хемотерапија</a:t>
            </a:r>
            <a:r>
              <a:rPr lang="en-US" dirty="0"/>
              <a:t>, </a:t>
            </a:r>
            <a:r>
              <a:rPr lang="sr-Cyrl-CS" dirty="0"/>
              <a:t>гојазност</a:t>
            </a:r>
            <a:r>
              <a:rPr lang="en-US" dirty="0"/>
              <a:t>, </a:t>
            </a:r>
            <a:r>
              <a:rPr lang="sr-Cyrl-CS" dirty="0"/>
              <a:t>инфекције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повреде рамена</a:t>
            </a:r>
            <a:r>
              <a:rPr lang="en-US" dirty="0"/>
              <a:t>, </a:t>
            </a:r>
            <a:r>
              <a:rPr lang="sr-Cyrl-CS" dirty="0"/>
              <a:t>шаке</a:t>
            </a:r>
            <a:r>
              <a:rPr lang="en-US" dirty="0"/>
              <a:t>, </a:t>
            </a:r>
            <a:r>
              <a:rPr lang="sr-Cyrl-CS" dirty="0"/>
              <a:t>горњег</a:t>
            </a:r>
            <a:r>
              <a:rPr lang="en-US" dirty="0"/>
              <a:t> </a:t>
            </a:r>
            <a:r>
              <a:rPr lang="sr-Cyrl-CS" dirty="0"/>
              <a:t>дела</a:t>
            </a:r>
            <a:r>
              <a:rPr lang="en-US" dirty="0"/>
              <a:t> </a:t>
            </a:r>
            <a:r>
              <a:rPr lang="sr-Cyrl-CS" dirty="0"/>
              <a:t>торакса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др</a:t>
            </a:r>
            <a:r>
              <a:rPr lang="en-US" dirty="0"/>
              <a:t>. </a:t>
            </a:r>
            <a:endParaRPr lang="sr-Cyrl-CS" dirty="0"/>
          </a:p>
          <a:p>
            <a:r>
              <a:rPr lang="sr-Cyrl-CS" dirty="0"/>
              <a:t>Време</a:t>
            </a:r>
            <a:r>
              <a:rPr lang="en-US" dirty="0"/>
              <a:t> </a:t>
            </a:r>
            <a:r>
              <a:rPr lang="sr-Cyrl-CS" dirty="0"/>
              <a:t>појаве</a:t>
            </a:r>
            <a:r>
              <a:rPr lang="en-US" dirty="0"/>
              <a:t> </a:t>
            </a:r>
            <a:r>
              <a:rPr lang="sr-Cyrl-CS" dirty="0"/>
              <a:t>лимфедема</a:t>
            </a:r>
            <a:r>
              <a:rPr lang="en-US" dirty="0"/>
              <a:t> </a:t>
            </a:r>
            <a:r>
              <a:rPr lang="sr-Cyrl-CS" dirty="0"/>
              <a:t>је до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2 </a:t>
            </a:r>
            <a:r>
              <a:rPr lang="sr-Cyrl-CS" dirty="0">
                <a:solidFill>
                  <a:srgbClr val="FF0000"/>
                </a:solidFill>
              </a:rPr>
              <a:t>године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/>
              <a:t>после</a:t>
            </a:r>
            <a:r>
              <a:rPr lang="en-US" dirty="0"/>
              <a:t> </a:t>
            </a:r>
            <a:r>
              <a:rPr lang="sr-Cyrl-CS" dirty="0"/>
              <a:t>дијагнозе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операције</a:t>
            </a:r>
            <a:r>
              <a:rPr lang="en-US" dirty="0"/>
              <a:t> </a:t>
            </a:r>
            <a:r>
              <a:rPr lang="sr-Cyrl-CS" dirty="0"/>
              <a:t>рака</a:t>
            </a:r>
            <a:r>
              <a:rPr lang="en-US" dirty="0"/>
              <a:t> </a:t>
            </a:r>
            <a:r>
              <a:rPr lang="sr-Cyrl-CS" dirty="0"/>
              <a:t>дојке (од</a:t>
            </a:r>
            <a:r>
              <a:rPr lang="en-US" dirty="0"/>
              <a:t> 8% </a:t>
            </a:r>
            <a:r>
              <a:rPr lang="sr-Cyrl-CS" dirty="0"/>
              <a:t>до</a:t>
            </a:r>
            <a:r>
              <a:rPr lang="en-US" dirty="0"/>
              <a:t> 56% </a:t>
            </a:r>
            <a:r>
              <a:rPr lang="sr-Cyrl-CS" dirty="0"/>
              <a:t>у</a:t>
            </a:r>
            <a:r>
              <a:rPr lang="en-US" dirty="0"/>
              <a:t> 2 </a:t>
            </a:r>
            <a:r>
              <a:rPr lang="sr-Cyrl-CS" dirty="0"/>
              <a:t>години</a:t>
            </a:r>
            <a:r>
              <a:rPr lang="en-US" dirty="0"/>
              <a:t>,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зависности од</a:t>
            </a:r>
            <a:r>
              <a:rPr lang="en-US" dirty="0"/>
              <a:t> </a:t>
            </a:r>
            <a:r>
              <a:rPr lang="sr-Cyrl-CS" dirty="0"/>
              <a:t>врсте</a:t>
            </a:r>
            <a:r>
              <a:rPr lang="en-US" dirty="0"/>
              <a:t>  </a:t>
            </a:r>
            <a:r>
              <a:rPr lang="sr-Cyrl-CS" dirty="0"/>
              <a:t>хирургије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примене</a:t>
            </a:r>
            <a:r>
              <a:rPr lang="en-US" dirty="0"/>
              <a:t> </a:t>
            </a:r>
            <a:r>
              <a:rPr lang="sr-Cyrl-CS" dirty="0"/>
              <a:t>радиотерапије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43"/>
    </mc:Choice>
    <mc:Fallback xmlns="">
      <p:transition spd="slow" advTm="44243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Бол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аксили</a:t>
            </a:r>
            <a:r>
              <a:rPr lang="en-US" dirty="0"/>
              <a:t>, </a:t>
            </a:r>
            <a:r>
              <a:rPr lang="sr-Cyrl-CS" dirty="0"/>
              <a:t>а</a:t>
            </a:r>
            <a:r>
              <a:rPr lang="en-US" dirty="0"/>
              <a:t> </a:t>
            </a:r>
            <a:r>
              <a:rPr lang="sr-Cyrl-CS" dirty="0"/>
              <a:t>могу</a:t>
            </a:r>
            <a:r>
              <a:rPr lang="en-US" dirty="0"/>
              <a:t> </a:t>
            </a:r>
            <a:r>
              <a:rPr lang="sr-Cyrl-CS" dirty="0"/>
              <a:t>зрачити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раме</a:t>
            </a:r>
            <a:r>
              <a:rPr lang="en-US" dirty="0"/>
              <a:t>, </a:t>
            </a:r>
            <a:r>
              <a:rPr lang="sr-Cyrl-CS" dirty="0"/>
              <a:t>лопатицу</a:t>
            </a:r>
            <a:r>
              <a:rPr lang="en-US" dirty="0"/>
              <a:t>,</a:t>
            </a:r>
            <a:r>
              <a:rPr lang="sr-Cyrl-CS" dirty="0"/>
              <a:t>врат</a:t>
            </a:r>
            <a:r>
              <a:rPr lang="en-US" dirty="0"/>
              <a:t>, </a:t>
            </a:r>
            <a:r>
              <a:rPr lang="sr-Cyrl-CS" dirty="0"/>
              <a:t>лакат,прсте</a:t>
            </a:r>
            <a:r>
              <a:rPr lang="en-US" dirty="0"/>
              <a:t>.</a:t>
            </a:r>
            <a:r>
              <a:rPr lang="sr-Cyrl-CS" dirty="0"/>
              <a:t>.</a:t>
            </a:r>
            <a:r>
              <a:rPr lang="en-US" dirty="0"/>
              <a:t> </a:t>
            </a:r>
            <a:endParaRPr lang="sr-Cyrl-CS" dirty="0"/>
          </a:p>
          <a:p>
            <a:r>
              <a:rPr lang="sr-Cyrl-CS" dirty="0"/>
              <a:t>Тежина</a:t>
            </a:r>
            <a:r>
              <a:rPr lang="en-US" dirty="0"/>
              <a:t> </a:t>
            </a:r>
            <a:r>
              <a:rPr lang="sr-Cyrl-CS" dirty="0"/>
              <a:t>рамена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принудно</a:t>
            </a:r>
            <a:r>
              <a:rPr lang="en-US" dirty="0"/>
              <a:t> </a:t>
            </a:r>
            <a:r>
              <a:rPr lang="sr-Cyrl-CS" dirty="0"/>
              <a:t>држање</a:t>
            </a:r>
            <a:r>
              <a:rPr lang="en-US" dirty="0"/>
              <a:t> </a:t>
            </a:r>
            <a:r>
              <a:rPr lang="sr-Cyrl-CS" dirty="0"/>
              <a:t>&gt;промене</a:t>
            </a:r>
            <a:r>
              <a:rPr lang="en-US" dirty="0"/>
              <a:t> </a:t>
            </a:r>
            <a:r>
              <a:rPr lang="sr-Cyrl-CS" dirty="0"/>
              <a:t>раменог</a:t>
            </a:r>
            <a:r>
              <a:rPr lang="en-US" dirty="0"/>
              <a:t> </a:t>
            </a:r>
            <a:r>
              <a:rPr lang="sr-Cyrl-CS" dirty="0"/>
              <a:t>зглоба</a:t>
            </a:r>
            <a:r>
              <a:rPr lang="en-US" dirty="0"/>
              <a:t>, </a:t>
            </a:r>
            <a:r>
              <a:rPr lang="sr-Cyrl-CS" dirty="0"/>
              <a:t>развија</a:t>
            </a:r>
            <a:r>
              <a:rPr lang="en-US" dirty="0"/>
              <a:t> </a:t>
            </a:r>
            <a:r>
              <a:rPr lang="sr-Cyrl-CS" dirty="0"/>
              <a:t>фиброза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иритација</a:t>
            </a:r>
            <a:r>
              <a:rPr lang="en-US" dirty="0"/>
              <a:t> </a:t>
            </a:r>
            <a:r>
              <a:rPr lang="sr-Cyrl-CS" dirty="0"/>
              <a:t>периферних</a:t>
            </a:r>
            <a:r>
              <a:rPr lang="en-US" dirty="0"/>
              <a:t> </a:t>
            </a:r>
            <a:r>
              <a:rPr lang="sr-Cyrl-CS" dirty="0"/>
              <a:t>нерава</a:t>
            </a:r>
            <a:r>
              <a:rPr lang="en-US" dirty="0"/>
              <a:t>,</a:t>
            </a:r>
            <a:r>
              <a:rPr lang="sr-Cyrl-CS" dirty="0"/>
              <a:t>сметње</a:t>
            </a:r>
            <a:r>
              <a:rPr lang="en-US" dirty="0"/>
              <a:t> </a:t>
            </a:r>
            <a:r>
              <a:rPr lang="sr-Cyrl-CS" dirty="0"/>
              <a:t>сензибилитета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сметње</a:t>
            </a:r>
            <a:r>
              <a:rPr lang="en-US" dirty="0"/>
              <a:t> </a:t>
            </a:r>
            <a:r>
              <a:rPr lang="sr-Cyrl-CS" dirty="0"/>
              <a:t>моторике</a:t>
            </a:r>
            <a:r>
              <a:rPr lang="en-US" dirty="0"/>
              <a:t>, </a:t>
            </a:r>
            <a:r>
              <a:rPr lang="sr-Cyrl-CS" dirty="0"/>
              <a:t>фиброза</a:t>
            </a:r>
            <a:r>
              <a:rPr lang="en-US" dirty="0"/>
              <a:t> </a:t>
            </a:r>
            <a:r>
              <a:rPr lang="sr-Cyrl-CS" dirty="0"/>
              <a:t>крвних</a:t>
            </a:r>
            <a:r>
              <a:rPr lang="en-US" dirty="0"/>
              <a:t> </a:t>
            </a:r>
            <a:r>
              <a:rPr lang="sr-Cyrl-CS" dirty="0"/>
              <a:t>судова</a:t>
            </a:r>
            <a:r>
              <a:rPr lang="en-US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293"/>
    </mc:Choice>
    <mc:Fallback xmlns="">
      <p:transition spd="slow" advTm="3429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sz="3600" b="1" dirty="0"/>
              <a:t>Онкологија</a:t>
            </a:r>
            <a:r>
              <a:rPr lang="en-US" sz="3600" dirty="0"/>
              <a:t> </a:t>
            </a:r>
            <a:r>
              <a:rPr lang="sr-Cyrl-CS" sz="3600" dirty="0"/>
              <a:t>је</a:t>
            </a:r>
            <a:r>
              <a:rPr lang="en-US" sz="3600" dirty="0"/>
              <a:t> </a:t>
            </a:r>
            <a:r>
              <a:rPr lang="sr-Cyrl-CS" sz="3600" dirty="0"/>
              <a:t>област</a:t>
            </a:r>
            <a:r>
              <a:rPr lang="en-US" sz="3600" dirty="0"/>
              <a:t> </a:t>
            </a:r>
            <a:r>
              <a:rPr lang="sr-Cyrl-CS" sz="3600" dirty="0"/>
              <a:t>медицине</a:t>
            </a:r>
            <a:r>
              <a:rPr lang="en-US" sz="3600" dirty="0"/>
              <a:t> </a:t>
            </a:r>
            <a:r>
              <a:rPr lang="sr-Cyrl-CS" sz="3600" dirty="0"/>
              <a:t>које</a:t>
            </a:r>
            <a:r>
              <a:rPr lang="en-US" sz="3600" dirty="0"/>
              <a:t> </a:t>
            </a:r>
            <a:r>
              <a:rPr lang="sr-Cyrl-CS" sz="3600" dirty="0"/>
              <a:t>се</a:t>
            </a:r>
            <a:r>
              <a:rPr lang="en-US" sz="3600" dirty="0"/>
              <a:t> </a:t>
            </a:r>
            <a:r>
              <a:rPr lang="sr-Cyrl-CS" sz="3600" dirty="0"/>
              <a:t>бави</a:t>
            </a:r>
            <a:r>
              <a:rPr lang="en-US" sz="3600" dirty="0"/>
              <a:t> </a:t>
            </a:r>
            <a:r>
              <a:rPr lang="sr-Cyrl-CS" sz="3600" dirty="0"/>
              <a:t>превенцијом</a:t>
            </a:r>
            <a:r>
              <a:rPr lang="en-US" sz="3600" dirty="0"/>
              <a:t>,</a:t>
            </a:r>
            <a:r>
              <a:rPr lang="sr-Cyrl-CS" sz="3600" dirty="0"/>
              <a:t> дијагностиком</a:t>
            </a:r>
            <a:r>
              <a:rPr lang="en-US" sz="3600" dirty="0"/>
              <a:t> </a:t>
            </a:r>
            <a:r>
              <a:rPr lang="sr-Cyrl-CS" sz="3600" dirty="0"/>
              <a:t>и</a:t>
            </a:r>
            <a:r>
              <a:rPr lang="en-US" sz="3600" dirty="0"/>
              <a:t> </a:t>
            </a:r>
            <a:r>
              <a:rPr lang="sr-Cyrl-CS" sz="3600" dirty="0"/>
              <a:t>терапијом</a:t>
            </a:r>
            <a:r>
              <a:rPr lang="en-US" sz="3600" dirty="0"/>
              <a:t> </a:t>
            </a:r>
            <a:r>
              <a:rPr lang="sr-Cyrl-CS" sz="3600" dirty="0"/>
              <a:t>тумора</a:t>
            </a:r>
            <a:endParaRPr lang="en-US" sz="3600" dirty="0"/>
          </a:p>
          <a:p>
            <a:r>
              <a:rPr lang="sr-Cyrl-CS" sz="3600" dirty="0"/>
              <a:t>праћењем</a:t>
            </a:r>
            <a:r>
              <a:rPr lang="en-US" sz="3600" dirty="0"/>
              <a:t> </a:t>
            </a:r>
            <a:r>
              <a:rPr lang="sr-Cyrl-CS" sz="3600" dirty="0"/>
              <a:t>пацијената</a:t>
            </a:r>
            <a:r>
              <a:rPr lang="en-US" sz="3600" dirty="0"/>
              <a:t> </a:t>
            </a:r>
            <a:r>
              <a:rPr lang="sr-Cyrl-CS" sz="3600" dirty="0"/>
              <a:t>са</a:t>
            </a:r>
            <a:r>
              <a:rPr lang="en-US" sz="3600" dirty="0"/>
              <a:t> </a:t>
            </a:r>
            <a:r>
              <a:rPr lang="sr-Cyrl-CS" sz="3600" dirty="0"/>
              <a:t>малигном</a:t>
            </a:r>
            <a:r>
              <a:rPr lang="en-US" sz="3600" dirty="0"/>
              <a:t> </a:t>
            </a:r>
            <a:r>
              <a:rPr lang="sr-Cyrl-CS" sz="3600" dirty="0"/>
              <a:t>болешћу</a:t>
            </a:r>
            <a:r>
              <a:rPr lang="en-US" sz="3600" dirty="0"/>
              <a:t> </a:t>
            </a:r>
            <a:r>
              <a:rPr lang="sr-Cyrl-CS" sz="3600" dirty="0"/>
              <a:t>после</a:t>
            </a:r>
            <a:r>
              <a:rPr lang="en-US" sz="3600" dirty="0"/>
              <a:t> </a:t>
            </a:r>
            <a:r>
              <a:rPr lang="sr-Cyrl-CS" sz="3600" dirty="0"/>
              <a:t>терапије</a:t>
            </a:r>
            <a:endParaRPr lang="en-US" sz="3600" dirty="0"/>
          </a:p>
          <a:p>
            <a:r>
              <a:rPr lang="sr-Cyrl-CS" sz="3600" dirty="0"/>
              <a:t>палијативном</a:t>
            </a:r>
            <a:r>
              <a:rPr lang="en-US" sz="3600" dirty="0"/>
              <a:t> </a:t>
            </a:r>
            <a:r>
              <a:rPr lang="sr-Cyrl-CS" sz="3600" dirty="0"/>
              <a:t>негом</a:t>
            </a:r>
            <a:r>
              <a:rPr lang="en-US" sz="3600" dirty="0"/>
              <a:t> </a:t>
            </a:r>
            <a:r>
              <a:rPr lang="sr-Cyrl-CS" sz="3600" dirty="0"/>
              <a:t>пацијената</a:t>
            </a:r>
            <a:r>
              <a:rPr lang="en-US" sz="3600" dirty="0"/>
              <a:t> </a:t>
            </a:r>
            <a:r>
              <a:rPr lang="sr-Cyrl-CS" sz="3600" dirty="0"/>
              <a:t>у</a:t>
            </a:r>
            <a:r>
              <a:rPr lang="en-US" sz="3600" dirty="0"/>
              <a:t> </a:t>
            </a:r>
            <a:r>
              <a:rPr lang="sr-Cyrl-CS" sz="3600" dirty="0"/>
              <a:t>терминалној</a:t>
            </a:r>
            <a:r>
              <a:rPr lang="en-US" sz="3600" dirty="0"/>
              <a:t> </a:t>
            </a:r>
            <a:r>
              <a:rPr lang="sr-Cyrl-CS" sz="3600" dirty="0"/>
              <a:t>фази</a:t>
            </a:r>
            <a:r>
              <a:rPr lang="en-US" sz="3600" dirty="0"/>
              <a:t> </a:t>
            </a:r>
            <a:r>
              <a:rPr lang="sr-Cyrl-CS" sz="3600" dirty="0"/>
              <a:t>болести</a:t>
            </a:r>
            <a:endParaRPr lang="en-US" sz="3600" dirty="0"/>
          </a:p>
          <a:p>
            <a:r>
              <a:rPr lang="sr-Cyrl-CS" sz="3600" dirty="0"/>
              <a:t>скрининг</a:t>
            </a:r>
            <a:r>
              <a:rPr lang="en-US" sz="3600" dirty="0"/>
              <a:t> </a:t>
            </a:r>
            <a:r>
              <a:rPr lang="sr-Cyrl-CS" sz="3500" dirty="0"/>
              <a:t>програмима</a:t>
            </a:r>
            <a:r>
              <a:rPr lang="vi-VN" sz="3500" dirty="0"/>
              <a:t> </a:t>
            </a:r>
            <a:r>
              <a:rPr lang="sr-Cyrl-CS" sz="3500" dirty="0"/>
              <a:t>са</a:t>
            </a:r>
            <a:r>
              <a:rPr lang="vi-VN" sz="3500" dirty="0"/>
              <a:t> </a:t>
            </a:r>
            <a:r>
              <a:rPr lang="sr-Cyrl-CS" sz="3500" dirty="0"/>
              <a:t>циљем</a:t>
            </a:r>
            <a:r>
              <a:rPr lang="vi-VN" sz="3500" dirty="0"/>
              <a:t> </a:t>
            </a:r>
            <a:r>
              <a:rPr lang="sr-Cyrl-CS" sz="3500" dirty="0"/>
              <a:t>превенције</a:t>
            </a:r>
            <a:r>
              <a:rPr lang="vi-VN" sz="3500" dirty="0"/>
              <a:t> </a:t>
            </a:r>
            <a:r>
              <a:rPr lang="sr-Cyrl-CS" sz="3500" dirty="0"/>
              <a:t>настанка</a:t>
            </a:r>
            <a:r>
              <a:rPr lang="vi-VN" sz="3500" dirty="0"/>
              <a:t> </a:t>
            </a:r>
            <a:r>
              <a:rPr lang="sr-Cyrl-CS" sz="3500" dirty="0"/>
              <a:t>одређених</a:t>
            </a:r>
            <a:r>
              <a:rPr lang="vi-VN" sz="3500" dirty="0"/>
              <a:t> </a:t>
            </a:r>
            <a:r>
              <a:rPr lang="sr-Cyrl-CS" sz="3500" dirty="0"/>
              <a:t>врста</a:t>
            </a:r>
            <a:r>
              <a:rPr lang="vi-VN" sz="3500" dirty="0"/>
              <a:t> </a:t>
            </a:r>
            <a:r>
              <a:rPr lang="sr-Cyrl-CS" sz="3500" dirty="0"/>
              <a:t>тумора</a:t>
            </a:r>
            <a:r>
              <a:rPr lang="vi-VN" dirty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51"/>
    </mc:Choice>
    <mc:Fallback xmlns="">
      <p:transition spd="slow" advTm="2425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Ослабљена</a:t>
            </a:r>
            <a:r>
              <a:rPr lang="en-US" dirty="0"/>
              <a:t> </a:t>
            </a:r>
            <a:r>
              <a:rPr lang="sr-Cyrl-CS" dirty="0"/>
              <a:t>вентилација</a:t>
            </a:r>
            <a:r>
              <a:rPr lang="en-US" dirty="0"/>
              <a:t> </a:t>
            </a:r>
            <a:r>
              <a:rPr lang="sr-Cyrl-CS" dirty="0"/>
              <a:t>плућа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CS" dirty="0"/>
              <a:t>    због</a:t>
            </a:r>
            <a:r>
              <a:rPr lang="en-US" dirty="0"/>
              <a:t> </a:t>
            </a:r>
            <a:r>
              <a:rPr lang="sr-Cyrl-CS" dirty="0"/>
              <a:t>плићих дисајних</a:t>
            </a:r>
            <a:r>
              <a:rPr lang="en-US" dirty="0"/>
              <a:t> </a:t>
            </a:r>
            <a:r>
              <a:rPr lang="sr-Cyrl-CS" dirty="0"/>
              <a:t>покрета</a:t>
            </a:r>
            <a:r>
              <a:rPr lang="en-US" dirty="0"/>
              <a:t>, </a:t>
            </a:r>
            <a:r>
              <a:rPr lang="sr-Cyrl-CS" dirty="0"/>
              <a:t>принудног</a:t>
            </a:r>
            <a:r>
              <a:rPr lang="en-US" dirty="0"/>
              <a:t> </a:t>
            </a:r>
            <a:r>
              <a:rPr lang="sr-Cyrl-CS" dirty="0"/>
              <a:t>држања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болова</a:t>
            </a:r>
            <a:r>
              <a:rPr lang="en-US" dirty="0"/>
              <a:t>; </a:t>
            </a:r>
            <a:r>
              <a:rPr lang="sr-Cyrl-CS" dirty="0"/>
              <a:t>торакалне</a:t>
            </a:r>
            <a:endParaRPr lang="en-US" dirty="0"/>
          </a:p>
          <a:p>
            <a:pPr>
              <a:buNone/>
            </a:pPr>
            <a:r>
              <a:rPr lang="sr-Cyrl-CS" dirty="0"/>
              <a:t>    кифосколиозе</a:t>
            </a:r>
            <a:r>
              <a:rPr lang="en-US" dirty="0"/>
              <a:t>; </a:t>
            </a:r>
            <a:r>
              <a:rPr lang="sr-Cyrl-CS" dirty="0"/>
              <a:t>фиброзних</a:t>
            </a:r>
            <a:r>
              <a:rPr lang="en-US" dirty="0"/>
              <a:t> </a:t>
            </a:r>
            <a:r>
              <a:rPr lang="sr-Cyrl-CS" dirty="0"/>
              <a:t>промена</a:t>
            </a:r>
            <a:r>
              <a:rPr lang="en-US" dirty="0"/>
              <a:t>, </a:t>
            </a:r>
            <a:r>
              <a:rPr lang="sr-Cyrl-CS" dirty="0"/>
              <a:t>ожиљака</a:t>
            </a:r>
            <a:r>
              <a:rPr lang="en-US" dirty="0"/>
              <a:t>-</a:t>
            </a:r>
            <a:r>
              <a:rPr lang="sr-Cyrl-CS" dirty="0"/>
              <a:t>келоида</a:t>
            </a:r>
            <a:r>
              <a:rPr lang="en-US" dirty="0"/>
              <a:t>; </a:t>
            </a:r>
            <a:r>
              <a:rPr lang="sr-Cyrl-CS" dirty="0"/>
              <a:t>фиброзних</a:t>
            </a:r>
            <a:r>
              <a:rPr lang="en-US" dirty="0"/>
              <a:t> </a:t>
            </a:r>
            <a:r>
              <a:rPr lang="sr-Cyrl-CS" dirty="0"/>
              <a:t>промена</a:t>
            </a:r>
            <a:r>
              <a:rPr lang="en-US" dirty="0"/>
              <a:t> </a:t>
            </a:r>
            <a:r>
              <a:rPr lang="sr-Cyrl-CS" dirty="0"/>
              <a:t>коже и</a:t>
            </a:r>
            <a:r>
              <a:rPr lang="en-US" dirty="0"/>
              <a:t> </a:t>
            </a:r>
            <a:r>
              <a:rPr lang="sr-Cyrl-CS" dirty="0"/>
              <a:t>поткожног</a:t>
            </a:r>
            <a:r>
              <a:rPr lang="en-US" dirty="0"/>
              <a:t> </a:t>
            </a:r>
            <a:r>
              <a:rPr lang="sr-Cyrl-CS" dirty="0"/>
              <a:t>ткива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зрачне</a:t>
            </a:r>
            <a:r>
              <a:rPr lang="en-US" dirty="0"/>
              <a:t> </a:t>
            </a:r>
            <a:r>
              <a:rPr lang="sr-Cyrl-CS" dirty="0"/>
              <a:t>терапије</a:t>
            </a:r>
            <a:r>
              <a:rPr lang="en-US" dirty="0"/>
              <a:t>; </a:t>
            </a:r>
            <a:r>
              <a:rPr lang="sr-Cyrl-CS" dirty="0"/>
              <a:t>мишићних</a:t>
            </a:r>
            <a:r>
              <a:rPr lang="en-US" dirty="0"/>
              <a:t> </a:t>
            </a:r>
            <a:r>
              <a:rPr lang="sr-Cyrl-CS" dirty="0"/>
              <a:t>скраћења</a:t>
            </a:r>
            <a:r>
              <a:rPr lang="en-US" dirty="0"/>
              <a:t>; </a:t>
            </a:r>
            <a:r>
              <a:rPr lang="sr-Cyrl-CS" dirty="0"/>
              <a:t>фиброзе плућа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зрачне</a:t>
            </a:r>
            <a:r>
              <a:rPr lang="en-US" dirty="0"/>
              <a:t> </a:t>
            </a:r>
            <a:r>
              <a:rPr lang="sr-Cyrl-CS" dirty="0"/>
              <a:t>терапије</a:t>
            </a:r>
            <a:r>
              <a:rPr lang="en-US" dirty="0"/>
              <a:t>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09"/>
    </mc:Choice>
    <mc:Fallback xmlns="">
      <p:transition spd="slow" advTm="36209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Сметње</a:t>
            </a:r>
            <a:r>
              <a:rPr lang="en-US" dirty="0"/>
              <a:t> </a:t>
            </a:r>
            <a:r>
              <a:rPr lang="sr-Cyrl-CS" dirty="0"/>
              <a:t>покретљивости</a:t>
            </a:r>
            <a:r>
              <a:rPr lang="en-US" dirty="0"/>
              <a:t> </a:t>
            </a:r>
            <a:r>
              <a:rPr lang="sr-Cyrl-CS" dirty="0"/>
              <a:t>рамена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Сметње</a:t>
            </a:r>
            <a:r>
              <a:rPr lang="en-US" dirty="0"/>
              <a:t> </a:t>
            </a:r>
            <a:r>
              <a:rPr lang="sr-Cyrl-CS" dirty="0"/>
              <a:t>покретљивости</a:t>
            </a:r>
            <a:r>
              <a:rPr lang="en-US" dirty="0"/>
              <a:t> </a:t>
            </a:r>
            <a:r>
              <a:rPr lang="sr-Cyrl-CS" dirty="0"/>
              <a:t>рамена</a:t>
            </a:r>
            <a:r>
              <a:rPr lang="en-US" dirty="0"/>
              <a:t> </a:t>
            </a:r>
            <a:r>
              <a:rPr lang="sr-Cyrl-CS" dirty="0"/>
              <a:t>због</a:t>
            </a:r>
            <a:r>
              <a:rPr lang="en-US" dirty="0"/>
              <a:t> </a:t>
            </a:r>
            <a:r>
              <a:rPr lang="sr-Cyrl-CS" dirty="0"/>
              <a:t>напетости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скраћења</a:t>
            </a:r>
            <a:r>
              <a:rPr lang="en-US" dirty="0"/>
              <a:t> </a:t>
            </a:r>
            <a:r>
              <a:rPr lang="sr-Cyrl-CS" dirty="0"/>
              <a:t>м</a:t>
            </a:r>
            <a:r>
              <a:rPr lang="en-US" dirty="0"/>
              <a:t>. </a:t>
            </a:r>
            <a:r>
              <a:rPr lang="sr-Cyrl-CS" dirty="0"/>
              <a:t>серратус</a:t>
            </a:r>
            <a:r>
              <a:rPr lang="en-US" dirty="0"/>
              <a:t> </a:t>
            </a:r>
            <a:r>
              <a:rPr lang="sr-Cyrl-CS" dirty="0"/>
              <a:t>антериора</a:t>
            </a:r>
            <a:r>
              <a:rPr lang="sr-Latn-CS" dirty="0"/>
              <a:t>,</a:t>
            </a:r>
            <a:r>
              <a:rPr lang="en-US" dirty="0"/>
              <a:t> </a:t>
            </a:r>
            <a:r>
              <a:rPr lang="sr-Cyrl-CS" dirty="0"/>
              <a:t>м</a:t>
            </a:r>
            <a:r>
              <a:rPr lang="en-US" dirty="0"/>
              <a:t>. </a:t>
            </a:r>
            <a:r>
              <a:rPr lang="sr-Cyrl-CS" dirty="0"/>
              <a:t>супраспинатус</a:t>
            </a:r>
            <a:r>
              <a:rPr lang="en-US" dirty="0"/>
              <a:t>-</a:t>
            </a:r>
            <a:r>
              <a:rPr lang="sr-Cyrl-CS" dirty="0"/>
              <a:t>а</a:t>
            </a:r>
            <a:r>
              <a:rPr lang="en-US" dirty="0"/>
              <a:t>,</a:t>
            </a:r>
            <a:r>
              <a:rPr lang="sr-Latn-CS" dirty="0"/>
              <a:t> </a:t>
            </a:r>
            <a:r>
              <a:rPr lang="sr-Cyrl-CS" dirty="0"/>
              <a:t>м</a:t>
            </a:r>
            <a:r>
              <a:rPr lang="en-US" dirty="0"/>
              <a:t>.</a:t>
            </a:r>
            <a:r>
              <a:rPr lang="sr-Cyrl-CS" dirty="0"/>
              <a:t>инфраспинатуса</a:t>
            </a:r>
            <a:r>
              <a:rPr lang="en-US" dirty="0"/>
              <a:t>, </a:t>
            </a:r>
            <a:r>
              <a:rPr lang="sr-Cyrl-CS" dirty="0"/>
              <a:t>м</a:t>
            </a:r>
            <a:r>
              <a:rPr lang="en-US" dirty="0"/>
              <a:t>.</a:t>
            </a:r>
            <a:r>
              <a:rPr lang="sr-Cyrl-CS" dirty="0"/>
              <a:t>субсцапулариса</a:t>
            </a:r>
            <a:r>
              <a:rPr lang="en-US" dirty="0"/>
              <a:t>, </a:t>
            </a:r>
            <a:r>
              <a:rPr lang="sr-Cyrl-CS" dirty="0"/>
              <a:t>м</a:t>
            </a:r>
            <a:r>
              <a:rPr lang="en-US" dirty="0"/>
              <a:t>.</a:t>
            </a:r>
            <a:r>
              <a:rPr lang="sr-Cyrl-CS" dirty="0"/>
              <a:t>бицепс</a:t>
            </a:r>
            <a:r>
              <a:rPr lang="en-US" dirty="0"/>
              <a:t> </a:t>
            </a:r>
            <a:r>
              <a:rPr lang="sr-Cyrl-CS" dirty="0"/>
              <a:t>брацхии</a:t>
            </a:r>
            <a:r>
              <a:rPr lang="en-US" dirty="0"/>
              <a:t> </a:t>
            </a:r>
          </a:p>
          <a:p>
            <a:r>
              <a:rPr lang="en-US" dirty="0"/>
              <a:t> </a:t>
            </a:r>
            <a:r>
              <a:rPr lang="sr-Cyrl-CS" dirty="0"/>
              <a:t>појаве</a:t>
            </a:r>
            <a:r>
              <a:rPr lang="en-US" dirty="0"/>
              <a:t> "</a:t>
            </a:r>
            <a:r>
              <a:rPr lang="sr-Cyrl-CS" dirty="0"/>
              <a:t>триггер</a:t>
            </a:r>
            <a:r>
              <a:rPr lang="en-US" dirty="0"/>
              <a:t>" </a:t>
            </a:r>
            <a:r>
              <a:rPr lang="sr-Cyrl-CS" dirty="0"/>
              <a:t>тачака</a:t>
            </a:r>
            <a:r>
              <a:rPr lang="en-US" dirty="0"/>
              <a:t>, </a:t>
            </a:r>
            <a:r>
              <a:rPr lang="sr-Cyrl-CS" dirty="0"/>
              <a:t>које</a:t>
            </a:r>
            <a:r>
              <a:rPr lang="sr-Latn-CS" dirty="0"/>
              <a:t> </a:t>
            </a:r>
            <a:r>
              <a:rPr lang="sr-Cyrl-CS" dirty="0"/>
              <a:t>постају</a:t>
            </a:r>
            <a:r>
              <a:rPr lang="en-US" dirty="0"/>
              <a:t> </a:t>
            </a:r>
            <a:r>
              <a:rPr lang="sr-Cyrl-CS" dirty="0"/>
              <a:t>активне</a:t>
            </a:r>
            <a:r>
              <a:rPr lang="en-US" dirty="0"/>
              <a:t> </a:t>
            </a:r>
            <a:r>
              <a:rPr lang="sr-Cyrl-CS" dirty="0"/>
              <a:t>доводећи</a:t>
            </a:r>
            <a:r>
              <a:rPr lang="en-US" dirty="0"/>
              <a:t> </a:t>
            </a:r>
            <a:r>
              <a:rPr lang="sr-Cyrl-CS" dirty="0"/>
              <a:t>до</a:t>
            </a:r>
            <a:r>
              <a:rPr lang="en-US" dirty="0"/>
              <a:t> </a:t>
            </a:r>
            <a:r>
              <a:rPr lang="sr-Cyrl-CS" dirty="0"/>
              <a:t>појаве</a:t>
            </a:r>
            <a:r>
              <a:rPr lang="en-US" dirty="0"/>
              <a:t> </a:t>
            </a:r>
            <a:r>
              <a:rPr lang="sr-Cyrl-CS" dirty="0"/>
              <a:t>јаких</a:t>
            </a:r>
            <a:r>
              <a:rPr lang="en-US" dirty="0"/>
              <a:t> </a:t>
            </a:r>
            <a:r>
              <a:rPr lang="sr-Cyrl-CS" dirty="0"/>
              <a:t>болова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98"/>
    </mc:Choice>
    <mc:Fallback xmlns="">
      <p:transition spd="slow" advTm="31798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Мијелопатија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брахијална</a:t>
            </a:r>
            <a:r>
              <a:rPr lang="en-US" dirty="0"/>
              <a:t> </a:t>
            </a:r>
            <a:r>
              <a:rPr lang="sr-Cyrl-CS" dirty="0"/>
              <a:t>плексопатија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dirty="0"/>
              <a:t>су</a:t>
            </a:r>
            <a:r>
              <a:rPr lang="en-US" dirty="0"/>
              <a:t> </a:t>
            </a:r>
            <a:r>
              <a:rPr lang="sr-Cyrl-CS" dirty="0"/>
              <a:t>последица</a:t>
            </a:r>
            <a:r>
              <a:rPr lang="en-US" dirty="0"/>
              <a:t> </a:t>
            </a:r>
            <a:r>
              <a:rPr lang="sr-Cyrl-CS" dirty="0"/>
              <a:t>зрачне</a:t>
            </a:r>
            <a:r>
              <a:rPr lang="en-US" dirty="0"/>
              <a:t> </a:t>
            </a:r>
            <a:r>
              <a:rPr lang="sr-Cyrl-CS" dirty="0"/>
              <a:t>терапије</a:t>
            </a:r>
            <a:r>
              <a:rPr lang="sr-Latn-CS" dirty="0"/>
              <a:t> </a:t>
            </a:r>
            <a:r>
              <a:rPr lang="sr-Cyrl-CS" dirty="0"/>
              <a:t>на</a:t>
            </a:r>
            <a:r>
              <a:rPr lang="it-IT" dirty="0"/>
              <a:t> </a:t>
            </a:r>
            <a:r>
              <a:rPr lang="sr-Cyrl-CS" dirty="0"/>
              <a:t>предео</a:t>
            </a:r>
            <a:r>
              <a:rPr lang="it-IT" dirty="0"/>
              <a:t> </a:t>
            </a:r>
            <a:r>
              <a:rPr lang="sr-Cyrl-CS" dirty="0"/>
              <a:t>кичмене</a:t>
            </a:r>
            <a:r>
              <a:rPr lang="it-IT" dirty="0"/>
              <a:t> </a:t>
            </a:r>
            <a:r>
              <a:rPr lang="sr-Cyrl-CS" dirty="0"/>
              <a:t>мождине</a:t>
            </a:r>
            <a:r>
              <a:rPr lang="it-IT" dirty="0"/>
              <a:t> </a:t>
            </a:r>
            <a:r>
              <a:rPr lang="sr-Cyrl-CS" dirty="0"/>
              <a:t>и</a:t>
            </a:r>
            <a:r>
              <a:rPr lang="it-IT" dirty="0"/>
              <a:t> </a:t>
            </a:r>
            <a:r>
              <a:rPr lang="sr-Cyrl-CS" dirty="0"/>
              <a:t>периферног</a:t>
            </a:r>
            <a:r>
              <a:rPr lang="it-IT" dirty="0"/>
              <a:t> </a:t>
            </a:r>
            <a:r>
              <a:rPr lang="sr-Cyrl-CS" dirty="0"/>
              <a:t>нервног</a:t>
            </a:r>
            <a:r>
              <a:rPr lang="it-IT" dirty="0"/>
              <a:t> </a:t>
            </a:r>
            <a:r>
              <a:rPr lang="sr-Cyrl-CS" dirty="0"/>
              <a:t>система</a:t>
            </a:r>
            <a:endParaRPr lang="sr-Latn-CS" dirty="0"/>
          </a:p>
          <a:p>
            <a:r>
              <a:rPr lang="it-IT" dirty="0"/>
              <a:t> </a:t>
            </a:r>
            <a:r>
              <a:rPr lang="sr-Cyrl-CS" dirty="0"/>
              <a:t>не</a:t>
            </a:r>
            <a:r>
              <a:rPr lang="it-IT" dirty="0"/>
              <a:t> </a:t>
            </a:r>
            <a:r>
              <a:rPr lang="sr-Cyrl-CS" dirty="0"/>
              <a:t>могу</a:t>
            </a:r>
            <a:r>
              <a:rPr lang="it-IT" dirty="0"/>
              <a:t> </a:t>
            </a:r>
            <a:r>
              <a:rPr lang="sr-Cyrl-CS" dirty="0"/>
              <a:t>се</a:t>
            </a:r>
            <a:r>
              <a:rPr lang="sr-Latn-CS" dirty="0"/>
              <a:t> </a:t>
            </a:r>
            <a:r>
              <a:rPr lang="sr-Cyrl-CS" dirty="0"/>
              <a:t>везати</a:t>
            </a:r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dirty="0"/>
              <a:t>дужину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дозу</a:t>
            </a:r>
            <a:r>
              <a:rPr lang="en-US" dirty="0"/>
              <a:t> </a:t>
            </a:r>
            <a:r>
              <a:rPr lang="sr-Cyrl-CS" dirty="0"/>
              <a:t>зрачења</a:t>
            </a:r>
            <a:r>
              <a:rPr lang="en-US" dirty="0"/>
              <a:t>. </a:t>
            </a:r>
            <a:r>
              <a:rPr lang="sr-Cyrl-CS" dirty="0"/>
              <a:t>Клинички</a:t>
            </a:r>
            <a:r>
              <a:rPr lang="en-US" dirty="0"/>
              <a:t> </a:t>
            </a:r>
            <a:r>
              <a:rPr lang="sr-Cyrl-CS" dirty="0"/>
              <a:t>знаци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могу</a:t>
            </a:r>
            <a:r>
              <a:rPr lang="en-US" dirty="0"/>
              <a:t> </a:t>
            </a:r>
            <a:r>
              <a:rPr lang="sr-Cyrl-CS" dirty="0"/>
              <a:t>јавити</a:t>
            </a:r>
            <a:r>
              <a:rPr lang="en-US" dirty="0"/>
              <a:t> </a:t>
            </a:r>
            <a:r>
              <a:rPr lang="en-US" u="sng" dirty="0"/>
              <a:t>1 </a:t>
            </a:r>
            <a:r>
              <a:rPr lang="sr-Cyrl-CS" u="sng" dirty="0"/>
              <a:t>до</a:t>
            </a:r>
            <a:r>
              <a:rPr lang="en-US" u="sng" dirty="0"/>
              <a:t> 15</a:t>
            </a:r>
            <a:r>
              <a:rPr lang="sr-Latn-CS" u="sng" dirty="0"/>
              <a:t> </a:t>
            </a:r>
            <a:r>
              <a:rPr lang="sr-Cyrl-CS" u="sng" dirty="0"/>
              <a:t>месеци</a:t>
            </a:r>
            <a:r>
              <a:rPr lang="pl-PL" u="sng" dirty="0"/>
              <a:t> </a:t>
            </a:r>
            <a:r>
              <a:rPr lang="sr-Cyrl-CS" dirty="0"/>
              <a:t>од</a:t>
            </a:r>
            <a:r>
              <a:rPr lang="pl-PL" dirty="0"/>
              <a:t> </a:t>
            </a:r>
            <a:r>
              <a:rPr lang="sr-Cyrl-CS" dirty="0"/>
              <a:t>почетка</a:t>
            </a:r>
            <a:r>
              <a:rPr lang="pl-PL" dirty="0"/>
              <a:t> </a:t>
            </a:r>
            <a:r>
              <a:rPr lang="sr-Cyrl-CS" dirty="0"/>
              <a:t>зрачења</a:t>
            </a:r>
            <a:r>
              <a:rPr lang="pl-PL" dirty="0"/>
              <a:t>, </a:t>
            </a:r>
            <a:r>
              <a:rPr lang="sr-Cyrl-CS" dirty="0"/>
              <a:t>а</a:t>
            </a:r>
            <a:r>
              <a:rPr lang="pl-PL" dirty="0"/>
              <a:t> </a:t>
            </a:r>
            <a:r>
              <a:rPr lang="sr-Cyrl-CS" dirty="0"/>
              <a:t>латентни</a:t>
            </a:r>
            <a:r>
              <a:rPr lang="pl-PL" dirty="0"/>
              <a:t> </a:t>
            </a:r>
            <a:r>
              <a:rPr lang="sr-Cyrl-CS" dirty="0"/>
              <a:t>период</a:t>
            </a:r>
            <a:r>
              <a:rPr lang="pl-PL" dirty="0"/>
              <a:t> </a:t>
            </a:r>
            <a:r>
              <a:rPr lang="sr-Cyrl-CS" dirty="0"/>
              <a:t>зависи</a:t>
            </a:r>
            <a:r>
              <a:rPr lang="pl-PL" dirty="0"/>
              <a:t> </a:t>
            </a:r>
            <a:r>
              <a:rPr lang="sr-Cyrl-CS" dirty="0"/>
              <a:t>од</a:t>
            </a:r>
            <a:r>
              <a:rPr lang="pl-PL" dirty="0"/>
              <a:t> </a:t>
            </a:r>
            <a:r>
              <a:rPr lang="sr-Cyrl-CS" dirty="0"/>
              <a:t>тога</a:t>
            </a:r>
            <a:r>
              <a:rPr lang="pl-PL" dirty="0"/>
              <a:t> </a:t>
            </a:r>
            <a:r>
              <a:rPr lang="sr-Cyrl-CS" dirty="0"/>
              <a:t>да</a:t>
            </a:r>
            <a:r>
              <a:rPr lang="pl-PL" dirty="0"/>
              <a:t> </a:t>
            </a:r>
            <a:r>
              <a:rPr lang="sr-Cyrl-CS" dirty="0"/>
              <a:t>ли болесник</a:t>
            </a:r>
            <a:r>
              <a:rPr lang="en-US" dirty="0"/>
              <a:t> </a:t>
            </a:r>
            <a:r>
              <a:rPr lang="sr-Cyrl-CS" dirty="0"/>
              <a:t>поред</a:t>
            </a:r>
            <a:r>
              <a:rPr lang="en-US" dirty="0"/>
              <a:t> </a:t>
            </a:r>
            <a:r>
              <a:rPr lang="sr-Cyrl-CS" dirty="0"/>
              <a:t>зрачне</a:t>
            </a:r>
            <a:r>
              <a:rPr lang="en-US" dirty="0"/>
              <a:t> </a:t>
            </a:r>
            <a:r>
              <a:rPr lang="sr-Cyrl-CS" dirty="0"/>
              <a:t>користи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хемиотерапију</a:t>
            </a:r>
            <a:r>
              <a:rPr lang="en-US" dirty="0"/>
              <a:t>, </a:t>
            </a:r>
            <a:r>
              <a:rPr lang="sr-Cyrl-CS" dirty="0"/>
              <a:t>која</a:t>
            </a:r>
            <a:r>
              <a:rPr lang="en-US" dirty="0"/>
              <a:t> </a:t>
            </a:r>
            <a:r>
              <a:rPr lang="sr-Cyrl-CS" dirty="0"/>
              <a:t>може</a:t>
            </a:r>
            <a:r>
              <a:rPr lang="en-US" dirty="0"/>
              <a:t> </a:t>
            </a:r>
            <a:r>
              <a:rPr lang="sr-Cyrl-CS" dirty="0"/>
              <a:t>да</a:t>
            </a:r>
            <a:r>
              <a:rPr lang="en-US" dirty="0"/>
              <a:t> </a:t>
            </a:r>
            <a:r>
              <a:rPr lang="sr-Cyrl-CS" dirty="0"/>
              <a:t>убрза</a:t>
            </a:r>
            <a:r>
              <a:rPr lang="it-IT" dirty="0"/>
              <a:t>, </a:t>
            </a:r>
            <a:r>
              <a:rPr lang="sr-Cyrl-CS" dirty="0"/>
              <a:t>а</a:t>
            </a:r>
            <a:r>
              <a:rPr lang="it-IT" dirty="0"/>
              <a:t> </a:t>
            </a:r>
            <a:r>
              <a:rPr lang="sr-Cyrl-CS" dirty="0"/>
              <a:t>интензитет</a:t>
            </a:r>
            <a:r>
              <a:rPr lang="it-IT" dirty="0"/>
              <a:t> </a:t>
            </a:r>
            <a:r>
              <a:rPr lang="sr-Cyrl-CS" dirty="0"/>
              <a:t>бола</a:t>
            </a:r>
            <a:r>
              <a:rPr lang="it-IT" dirty="0"/>
              <a:t> </a:t>
            </a:r>
            <a:r>
              <a:rPr lang="sr-Cyrl-CS" dirty="0"/>
              <a:t>да</a:t>
            </a:r>
            <a:r>
              <a:rPr lang="it-IT" dirty="0"/>
              <a:t> </a:t>
            </a:r>
            <a:r>
              <a:rPr lang="sr-Cyrl-CS" dirty="0"/>
              <a:t>повећа</a:t>
            </a:r>
            <a:r>
              <a:rPr lang="it-IT" dirty="0"/>
              <a:t>.</a:t>
            </a:r>
            <a:endParaRPr lang="sr-Latn-CS" dirty="0"/>
          </a:p>
          <a:p>
            <a:r>
              <a:rPr lang="it-IT" dirty="0"/>
              <a:t> </a:t>
            </a:r>
            <a:r>
              <a:rPr lang="sr-Cyrl-CS" dirty="0"/>
              <a:t>Главни</a:t>
            </a:r>
            <a:r>
              <a:rPr lang="it-IT" dirty="0"/>
              <a:t> </a:t>
            </a:r>
            <a:r>
              <a:rPr lang="sr-Cyrl-CS" dirty="0"/>
              <a:t>симптоми</a:t>
            </a:r>
            <a:r>
              <a:rPr lang="it-IT" dirty="0"/>
              <a:t> </a:t>
            </a:r>
            <a:r>
              <a:rPr lang="sr-Cyrl-CS" dirty="0"/>
              <a:t>су</a:t>
            </a:r>
            <a:r>
              <a:rPr lang="sr-Latn-CS" dirty="0"/>
              <a:t>:</a:t>
            </a:r>
            <a:r>
              <a:rPr lang="sr-Cyrl-CS" dirty="0"/>
              <a:t>парестезије</a:t>
            </a:r>
            <a:r>
              <a:rPr lang="en-US" dirty="0"/>
              <a:t> </a:t>
            </a:r>
            <a:r>
              <a:rPr lang="sr-Cyrl-CS" dirty="0"/>
              <a:t>ГЕ</a:t>
            </a:r>
            <a:r>
              <a:rPr lang="en-US" dirty="0"/>
              <a:t>, </a:t>
            </a:r>
            <a:r>
              <a:rPr lang="sr-Cyrl-CS" dirty="0"/>
              <a:t>болови</a:t>
            </a:r>
            <a:r>
              <a:rPr lang="en-US" dirty="0"/>
              <a:t> </a:t>
            </a:r>
            <a:r>
              <a:rPr lang="sr-Cyrl-CS" dirty="0"/>
              <a:t>који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шире</a:t>
            </a:r>
            <a:r>
              <a:rPr lang="en-US" dirty="0"/>
              <a:t> </a:t>
            </a:r>
            <a:r>
              <a:rPr lang="sr-Cyrl-CS" dirty="0"/>
              <a:t>дуж</a:t>
            </a:r>
            <a:r>
              <a:rPr lang="en-US" dirty="0"/>
              <a:t> </a:t>
            </a:r>
            <a:r>
              <a:rPr lang="sr-Cyrl-CS" dirty="0"/>
              <a:t>једне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обе</a:t>
            </a:r>
            <a:r>
              <a:rPr lang="en-US" dirty="0"/>
              <a:t> </a:t>
            </a:r>
            <a:r>
              <a:rPr lang="sr-Cyrl-CS" dirty="0"/>
              <a:t>руке</a:t>
            </a:r>
            <a:r>
              <a:rPr lang="en-US" dirty="0"/>
              <a:t>, </a:t>
            </a:r>
            <a:r>
              <a:rPr lang="sr-Cyrl-CS" dirty="0"/>
              <a:t>смањени</a:t>
            </a:r>
            <a:endParaRPr lang="en-US" dirty="0"/>
          </a:p>
          <a:p>
            <a:pPr>
              <a:buNone/>
            </a:pPr>
            <a:r>
              <a:rPr lang="sr-Latn-CS" dirty="0"/>
              <a:t>   </a:t>
            </a:r>
            <a:r>
              <a:rPr lang="sr-Cyrl-CS" dirty="0"/>
              <a:t>сензорни</a:t>
            </a:r>
            <a:r>
              <a:rPr lang="en-US" dirty="0"/>
              <a:t> </a:t>
            </a:r>
            <a:r>
              <a:rPr lang="sr-Cyrl-CS" dirty="0"/>
              <a:t>ефекат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сниженим</a:t>
            </a:r>
            <a:r>
              <a:rPr lang="en-US" dirty="0"/>
              <a:t> </a:t>
            </a:r>
            <a:r>
              <a:rPr lang="sr-Cyrl-CS" dirty="0"/>
              <a:t>или</a:t>
            </a:r>
            <a:r>
              <a:rPr lang="en-US" dirty="0"/>
              <a:t> </a:t>
            </a:r>
            <a:r>
              <a:rPr lang="sr-Cyrl-CS" dirty="0"/>
              <a:t>угашеним</a:t>
            </a:r>
            <a:r>
              <a:rPr lang="en-US" dirty="0"/>
              <a:t> </a:t>
            </a:r>
            <a:r>
              <a:rPr lang="sr-Cyrl-CS" dirty="0"/>
              <a:t>рефлексима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71"/>
    </mc:Choice>
    <mc:Fallback xmlns="">
      <p:transition spd="slow" advTm="5367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dirty="0"/>
              <a:t>Несврсисходне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незаштитне</a:t>
            </a:r>
            <a:r>
              <a:rPr lang="en-US" dirty="0"/>
              <a:t> </a:t>
            </a:r>
            <a:r>
              <a:rPr lang="sr-Cyrl-CS" dirty="0"/>
              <a:t>вежбе </a:t>
            </a:r>
            <a:r>
              <a:rPr lang="sr-Cyrl-CS" dirty="0">
                <a:solidFill>
                  <a:srgbClr val="FF0000"/>
                </a:solidFill>
              </a:rPr>
              <a:t>могу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погоршати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/>
              <a:t>лимфедем</a:t>
            </a:r>
            <a:endParaRPr lang="en-US" dirty="0"/>
          </a:p>
          <a:p>
            <a:r>
              <a:rPr lang="en-US" dirty="0"/>
              <a:t> </a:t>
            </a:r>
            <a:r>
              <a:rPr lang="sr-Cyrl-CS" dirty="0"/>
              <a:t>дозирано</a:t>
            </a:r>
            <a:r>
              <a:rPr lang="en-US" dirty="0"/>
              <a:t> </a:t>
            </a:r>
            <a:r>
              <a:rPr lang="sr-Cyrl-CS" dirty="0"/>
              <a:t>јачање</a:t>
            </a:r>
            <a:r>
              <a:rPr lang="en-US" dirty="0"/>
              <a:t> </a:t>
            </a:r>
            <a:r>
              <a:rPr lang="sr-Cyrl-CS" dirty="0"/>
              <a:t>мишића</a:t>
            </a:r>
            <a:r>
              <a:rPr lang="en-US" dirty="0"/>
              <a:t> </a:t>
            </a:r>
            <a:r>
              <a:rPr lang="sr-Cyrl-CS" dirty="0"/>
              <a:t>руке</a:t>
            </a:r>
            <a:r>
              <a:rPr lang="en-US" dirty="0"/>
              <a:t> </a:t>
            </a:r>
            <a:r>
              <a:rPr lang="sr-Cyrl-CS" dirty="0"/>
              <a:t>и раменог</a:t>
            </a:r>
            <a:r>
              <a:rPr lang="en-US" dirty="0"/>
              <a:t> </a:t>
            </a:r>
            <a:r>
              <a:rPr lang="sr-Cyrl-CS" dirty="0"/>
              <a:t>појаса</a:t>
            </a:r>
            <a:r>
              <a:rPr lang="en-US" dirty="0"/>
              <a:t>. </a:t>
            </a:r>
            <a:endParaRPr lang="sr-Cyrl-CS" dirty="0"/>
          </a:p>
          <a:p>
            <a:r>
              <a:rPr lang="sr-Cyrl-CS" dirty="0"/>
              <a:t>Пацијенткиња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>
                <a:solidFill>
                  <a:srgbClr val="FF0000"/>
                </a:solidFill>
              </a:rPr>
              <a:t>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сме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знојити</a:t>
            </a:r>
            <a:r>
              <a:rPr lang="en-US" dirty="0"/>
              <a:t>, </a:t>
            </a:r>
            <a:endParaRPr lang="sr-Cyrl-CS" dirty="0"/>
          </a:p>
          <a:p>
            <a:r>
              <a:rPr lang="sr-Cyrl-CS" dirty="0"/>
              <a:t>Тегови не</a:t>
            </a:r>
            <a:r>
              <a:rPr lang="en-US" dirty="0"/>
              <a:t> </a:t>
            </a:r>
            <a:r>
              <a:rPr lang="sr-Cyrl-CS" dirty="0"/>
              <a:t>тежи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1 </a:t>
            </a:r>
            <a:r>
              <a:rPr lang="sr-Cyrl-CS" dirty="0"/>
              <a:t>кг</a:t>
            </a:r>
            <a:r>
              <a:rPr lang="en-US" dirty="0"/>
              <a:t>. </a:t>
            </a:r>
            <a:r>
              <a:rPr lang="sr-Cyrl-CS" dirty="0"/>
              <a:t>Покрети</a:t>
            </a:r>
            <a:r>
              <a:rPr lang="en-US" dirty="0"/>
              <a:t> </a:t>
            </a:r>
            <a:r>
              <a:rPr lang="sr-Cyrl-CS" dirty="0"/>
              <a:t>кроз</a:t>
            </a:r>
            <a:r>
              <a:rPr lang="en-US" dirty="0"/>
              <a:t> </a:t>
            </a:r>
            <a:r>
              <a:rPr lang="sr-Cyrl-CS" dirty="0"/>
              <a:t>замах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федерирање</a:t>
            </a:r>
            <a:r>
              <a:rPr lang="en-US" dirty="0"/>
              <a:t> </a:t>
            </a:r>
            <a:r>
              <a:rPr lang="sr-Cyrl-CS" dirty="0"/>
              <a:t>су</a:t>
            </a:r>
            <a:r>
              <a:rPr lang="en-US" dirty="0"/>
              <a:t> </a:t>
            </a:r>
            <a:r>
              <a:rPr lang="sr-Cyrl-CS" dirty="0"/>
              <a:t>забрањени</a:t>
            </a:r>
            <a:r>
              <a:rPr lang="en-US" dirty="0"/>
              <a:t>, </a:t>
            </a:r>
            <a:endParaRPr lang="sr-Cyrl-CS" dirty="0"/>
          </a:p>
          <a:p>
            <a:r>
              <a:rPr lang="sr-Cyrl-CS" dirty="0"/>
              <a:t>Вежбе треба</a:t>
            </a:r>
            <a:r>
              <a:rPr lang="pl-PL" dirty="0"/>
              <a:t> </a:t>
            </a:r>
            <a:r>
              <a:rPr lang="sr-Cyrl-CS" dirty="0"/>
              <a:t>да</a:t>
            </a:r>
            <a:r>
              <a:rPr lang="pl-PL" dirty="0"/>
              <a:t> </a:t>
            </a:r>
            <a:r>
              <a:rPr lang="sr-Cyrl-CS" dirty="0"/>
              <a:t>трају</a:t>
            </a:r>
            <a:r>
              <a:rPr lang="pl-PL" dirty="0"/>
              <a:t> </a:t>
            </a:r>
            <a:r>
              <a:rPr lang="sr-Cyrl-CS" dirty="0"/>
              <a:t>кратко</a:t>
            </a:r>
            <a:r>
              <a:rPr lang="pl-PL" dirty="0"/>
              <a:t>, </a:t>
            </a:r>
            <a:r>
              <a:rPr lang="sr-Cyrl-CS" dirty="0"/>
              <a:t>а</a:t>
            </a:r>
            <a:r>
              <a:rPr lang="pl-PL" dirty="0"/>
              <a:t> </a:t>
            </a:r>
            <a:r>
              <a:rPr lang="sr-Cyrl-CS" dirty="0"/>
              <a:t>често</a:t>
            </a:r>
            <a:r>
              <a:rPr lang="pl-PL" dirty="0"/>
              <a:t> </a:t>
            </a:r>
            <a:r>
              <a:rPr lang="sr-Cyrl-CS" dirty="0"/>
              <a:t>да</a:t>
            </a:r>
            <a:r>
              <a:rPr lang="pl-PL" dirty="0"/>
              <a:t> </a:t>
            </a:r>
            <a:r>
              <a:rPr lang="sr-Cyrl-CS" dirty="0"/>
              <a:t>се</a:t>
            </a:r>
            <a:r>
              <a:rPr lang="pl-PL" dirty="0"/>
              <a:t> </a:t>
            </a:r>
            <a:r>
              <a:rPr lang="sr-Cyrl-CS" dirty="0"/>
              <a:t>понављају</a:t>
            </a:r>
            <a:r>
              <a:rPr lang="pl-PL" dirty="0"/>
              <a:t>. </a:t>
            </a:r>
          </a:p>
          <a:p>
            <a:r>
              <a:rPr lang="sr-Cyrl-CS" dirty="0"/>
              <a:t>неколико контракција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циљу</a:t>
            </a:r>
            <a:r>
              <a:rPr lang="en-US" dirty="0"/>
              <a:t> </a:t>
            </a:r>
            <a:r>
              <a:rPr lang="sr-Cyrl-CS" dirty="0"/>
              <a:t>јачања</a:t>
            </a:r>
            <a:r>
              <a:rPr lang="en-US" dirty="0"/>
              <a:t> </a:t>
            </a:r>
            <a:r>
              <a:rPr lang="sr-Cyrl-CS" dirty="0"/>
              <a:t>снаге,</a:t>
            </a:r>
            <a:r>
              <a:rPr lang="en-US" dirty="0"/>
              <a:t> </a:t>
            </a:r>
            <a:r>
              <a:rPr lang="sr-Cyrl-CS" dirty="0"/>
              <a:t>па</a:t>
            </a:r>
            <a:r>
              <a:rPr lang="en-US" dirty="0"/>
              <a:t> </a:t>
            </a:r>
            <a:r>
              <a:rPr lang="sr-Cyrl-CS" dirty="0">
                <a:solidFill>
                  <a:srgbClr val="FF0000"/>
                </a:solidFill>
              </a:rPr>
              <a:t>вежбе</a:t>
            </a:r>
            <a:r>
              <a:rPr lang="nb-NO" dirty="0">
                <a:solidFill>
                  <a:srgbClr val="FF0000"/>
                </a:solidFill>
              </a:rPr>
              <a:t>"</a:t>
            </a:r>
            <a:r>
              <a:rPr lang="sr-Cyrl-CS" dirty="0">
                <a:solidFill>
                  <a:srgbClr val="FF0000"/>
                </a:solidFill>
              </a:rPr>
              <a:t>пумпања</a:t>
            </a:r>
            <a:r>
              <a:rPr lang="nb-NO" dirty="0">
                <a:solidFill>
                  <a:srgbClr val="FF0000"/>
                </a:solidFill>
              </a:rPr>
              <a:t>" </a:t>
            </a:r>
            <a:r>
              <a:rPr lang="sr-Cyrl-CS" dirty="0"/>
              <a:t>односно</a:t>
            </a:r>
            <a:r>
              <a:rPr lang="nb-NO" dirty="0"/>
              <a:t> </a:t>
            </a:r>
            <a:r>
              <a:rPr lang="sr-Cyrl-CS" dirty="0"/>
              <a:t>дренаже</a:t>
            </a:r>
            <a:r>
              <a:rPr lang="nb-NO" dirty="0"/>
              <a:t>, </a:t>
            </a:r>
            <a:r>
              <a:rPr lang="sr-Cyrl-CS" dirty="0"/>
              <a:t>јер</a:t>
            </a:r>
            <a:r>
              <a:rPr lang="nb-NO" dirty="0"/>
              <a:t> </a:t>
            </a:r>
            <a:r>
              <a:rPr lang="sr-Cyrl-CS" dirty="0"/>
              <a:t>се</a:t>
            </a:r>
            <a:r>
              <a:rPr lang="nb-NO" dirty="0"/>
              <a:t> </a:t>
            </a:r>
            <a:r>
              <a:rPr lang="sr-Cyrl-CS" dirty="0"/>
              <a:t>током</a:t>
            </a:r>
            <a:r>
              <a:rPr lang="nb-NO" dirty="0"/>
              <a:t> </a:t>
            </a:r>
            <a:r>
              <a:rPr lang="sr-Cyrl-CS" dirty="0"/>
              <a:t>активности</a:t>
            </a:r>
            <a:r>
              <a:rPr lang="nb-NO" dirty="0"/>
              <a:t> </a:t>
            </a:r>
            <a:r>
              <a:rPr lang="sr-Cyrl-CS" dirty="0"/>
              <a:t>повећава продукција</a:t>
            </a:r>
            <a:r>
              <a:rPr lang="en-US" dirty="0"/>
              <a:t> </a:t>
            </a:r>
            <a:r>
              <a:rPr lang="sr-Cyrl-CS" dirty="0"/>
              <a:t>лимфе</a:t>
            </a:r>
            <a:r>
              <a:rPr lang="en-US" dirty="0"/>
              <a:t>. </a:t>
            </a:r>
            <a:endParaRPr lang="sr-Cyrl-CS" dirty="0"/>
          </a:p>
          <a:p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вежбања</a:t>
            </a:r>
            <a:r>
              <a:rPr lang="en-US" dirty="0"/>
              <a:t> </a:t>
            </a:r>
            <a:r>
              <a:rPr lang="sr-Cyrl-CS" dirty="0"/>
              <a:t>треба</a:t>
            </a:r>
            <a:r>
              <a:rPr lang="en-US" dirty="0"/>
              <a:t> </a:t>
            </a:r>
            <a:r>
              <a:rPr lang="sr-Cyrl-CS" dirty="0"/>
              <a:t>поставити</a:t>
            </a:r>
            <a:r>
              <a:rPr lang="en-US" dirty="0"/>
              <a:t> </a:t>
            </a:r>
            <a:r>
              <a:rPr lang="sr-Cyrl-CS" dirty="0"/>
              <a:t>компресивни</a:t>
            </a:r>
            <a:r>
              <a:rPr lang="en-US" dirty="0"/>
              <a:t> </a:t>
            </a:r>
            <a:r>
              <a:rPr lang="sr-Cyrl-CS" dirty="0"/>
              <a:t>завој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носити</a:t>
            </a:r>
            <a:r>
              <a:rPr lang="pl-PL" dirty="0"/>
              <a:t> </a:t>
            </a:r>
            <a:r>
              <a:rPr lang="sr-Cyrl-CS" dirty="0"/>
              <a:t>га</a:t>
            </a:r>
            <a:r>
              <a:rPr lang="pl-PL" dirty="0"/>
              <a:t> </a:t>
            </a:r>
            <a:r>
              <a:rPr lang="sr-Cyrl-CS" dirty="0"/>
              <a:t>најмање</a:t>
            </a:r>
            <a:r>
              <a:rPr lang="pl-PL" dirty="0"/>
              <a:t> </a:t>
            </a:r>
            <a:r>
              <a:rPr lang="sr-Cyrl-CS" dirty="0"/>
              <a:t>два</a:t>
            </a:r>
            <a:r>
              <a:rPr lang="pl-PL" dirty="0"/>
              <a:t> </a:t>
            </a:r>
            <a:r>
              <a:rPr lang="sr-Cyrl-CS" dirty="0"/>
              <a:t>сата</a:t>
            </a:r>
            <a:r>
              <a:rPr lang="pl-PL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319"/>
    </mc:Choice>
    <mc:Fallback xmlns="">
      <p:transition spd="slow" advTm="85319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b="1" dirty="0"/>
              <a:t>Корективне</a:t>
            </a:r>
            <a:r>
              <a:rPr lang="en-US" b="1" dirty="0"/>
              <a:t> </a:t>
            </a:r>
            <a:r>
              <a:rPr lang="sr-Cyrl-CS" b="1" dirty="0"/>
              <a:t>вежбе</a:t>
            </a:r>
            <a:r>
              <a:rPr lang="en-US" b="1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dirty="0"/>
              <a:t>правилно</a:t>
            </a:r>
            <a:r>
              <a:rPr lang="en-US" dirty="0"/>
              <a:t> </a:t>
            </a:r>
            <a:r>
              <a:rPr lang="sr-Cyrl-CS" dirty="0"/>
              <a:t>држање</a:t>
            </a:r>
            <a:r>
              <a:rPr lang="en-US" dirty="0"/>
              <a:t> </a:t>
            </a:r>
            <a:r>
              <a:rPr lang="sr-Cyrl-CS" dirty="0"/>
              <a:t>тела</a:t>
            </a:r>
            <a:r>
              <a:rPr lang="en-US" dirty="0"/>
              <a:t>, </a:t>
            </a:r>
            <a:r>
              <a:rPr lang="sr-Cyrl-CS" dirty="0"/>
              <a:t>посебно</a:t>
            </a:r>
            <a:r>
              <a:rPr lang="en-US" dirty="0"/>
              <a:t> </a:t>
            </a:r>
            <a:r>
              <a:rPr lang="sr-Cyrl-CS" dirty="0"/>
              <a:t>школа</a:t>
            </a:r>
            <a:r>
              <a:rPr lang="sr-Latn-CS" dirty="0"/>
              <a:t> </a:t>
            </a:r>
            <a:r>
              <a:rPr lang="sr-Cyrl-CS" dirty="0"/>
              <a:t>кичменог</a:t>
            </a:r>
            <a:r>
              <a:rPr lang="en-US" dirty="0"/>
              <a:t> </a:t>
            </a:r>
            <a:r>
              <a:rPr lang="sr-Cyrl-CS" dirty="0"/>
              <a:t>стуба</a:t>
            </a:r>
            <a:r>
              <a:rPr lang="en-US" dirty="0"/>
              <a:t>.</a:t>
            </a:r>
          </a:p>
          <a:p>
            <a:r>
              <a:rPr lang="pl-PL" dirty="0"/>
              <a:t> </a:t>
            </a:r>
            <a:r>
              <a:rPr lang="sr-Cyrl-CS" b="1" dirty="0"/>
              <a:t>Дисајна</a:t>
            </a:r>
            <a:r>
              <a:rPr lang="pl-PL" b="1" dirty="0"/>
              <a:t> </a:t>
            </a:r>
            <a:r>
              <a:rPr lang="sr-Cyrl-CS" b="1" dirty="0"/>
              <a:t>терапија</a:t>
            </a:r>
            <a:r>
              <a:rPr lang="sr-Cyrl-RS" b="1" dirty="0"/>
              <a:t>:</a:t>
            </a:r>
            <a:r>
              <a:rPr lang="pl-PL" dirty="0"/>
              <a:t> </a:t>
            </a:r>
            <a:r>
              <a:rPr lang="sr-Cyrl-CS" dirty="0"/>
              <a:t>Мобилизација</a:t>
            </a:r>
            <a:r>
              <a:rPr lang="pl-PL" dirty="0"/>
              <a:t> </a:t>
            </a:r>
            <a:r>
              <a:rPr lang="sr-Cyrl-CS" dirty="0"/>
              <a:t>торакса</a:t>
            </a:r>
            <a:r>
              <a:rPr lang="pl-PL" dirty="0"/>
              <a:t> </a:t>
            </a:r>
            <a:r>
              <a:rPr lang="sr-Cyrl-CS" dirty="0"/>
              <a:t>на</a:t>
            </a:r>
            <a:r>
              <a:rPr lang="pl-PL" dirty="0"/>
              <a:t> </a:t>
            </a:r>
            <a:r>
              <a:rPr lang="sr-Cyrl-CS" dirty="0"/>
              <a:t>оперисаној</a:t>
            </a:r>
            <a:r>
              <a:rPr lang="pl-PL" dirty="0"/>
              <a:t> </a:t>
            </a:r>
            <a:r>
              <a:rPr lang="sr-Cyrl-CS" dirty="0"/>
              <a:t>страни</a:t>
            </a:r>
            <a:r>
              <a:rPr lang="pl-PL" dirty="0"/>
              <a:t>;</a:t>
            </a:r>
            <a:r>
              <a:rPr lang="sr-Cyrl-CS" dirty="0"/>
              <a:t>повећање</a:t>
            </a:r>
            <a:r>
              <a:rPr lang="en-US" dirty="0"/>
              <a:t> </a:t>
            </a:r>
            <a:r>
              <a:rPr lang="sr-Cyrl-CS" dirty="0"/>
              <a:t>покрета</a:t>
            </a:r>
            <a:r>
              <a:rPr lang="en-US" dirty="0"/>
              <a:t> </a:t>
            </a:r>
            <a:r>
              <a:rPr lang="sr-Cyrl-CS" dirty="0"/>
              <a:t>дијафрагме</a:t>
            </a:r>
            <a:r>
              <a:rPr lang="en-US" dirty="0"/>
              <a:t>; </a:t>
            </a:r>
            <a:r>
              <a:rPr lang="sr-Cyrl-CS" dirty="0"/>
              <a:t>снижавање</a:t>
            </a:r>
            <a:r>
              <a:rPr lang="en-US" dirty="0"/>
              <a:t> </a:t>
            </a:r>
            <a:r>
              <a:rPr lang="sr-Cyrl-CS" dirty="0"/>
              <a:t>повишеног</a:t>
            </a:r>
            <a:r>
              <a:rPr lang="en-US" dirty="0"/>
              <a:t> </a:t>
            </a:r>
            <a:r>
              <a:rPr lang="sr-Cyrl-CS" dirty="0"/>
              <a:t>тонуса</a:t>
            </a:r>
            <a:r>
              <a:rPr lang="en-US" dirty="0"/>
              <a:t> </a:t>
            </a:r>
            <a:r>
              <a:rPr lang="sr-Cyrl-CS" dirty="0"/>
              <a:t>интеркосталне</a:t>
            </a:r>
            <a:r>
              <a:rPr lang="sr-Latn-CS" dirty="0"/>
              <a:t> </a:t>
            </a:r>
            <a:r>
              <a:rPr lang="sr-Cyrl-CS" dirty="0"/>
              <a:t>мускулатуре</a:t>
            </a:r>
            <a:r>
              <a:rPr lang="en-US" dirty="0"/>
              <a:t>; </a:t>
            </a:r>
            <a:r>
              <a:rPr lang="sr-Cyrl-CS" dirty="0"/>
              <a:t>продубљење</a:t>
            </a:r>
            <a:r>
              <a:rPr lang="en-US" dirty="0"/>
              <a:t> </a:t>
            </a:r>
            <a:r>
              <a:rPr lang="sr-Cyrl-CS" dirty="0"/>
              <a:t>дисања</a:t>
            </a:r>
            <a:r>
              <a:rPr lang="en-US" dirty="0"/>
              <a:t>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иреверзибилне</a:t>
            </a:r>
            <a:r>
              <a:rPr lang="en-US" dirty="0"/>
              <a:t> </a:t>
            </a:r>
            <a:r>
              <a:rPr lang="sr-Cyrl-CS" dirty="0"/>
              <a:t>фиброзе</a:t>
            </a:r>
            <a:r>
              <a:rPr lang="en-US" dirty="0"/>
              <a:t> </a:t>
            </a:r>
            <a:r>
              <a:rPr lang="sr-Cyrl-CS" dirty="0"/>
              <a:t>плућа</a:t>
            </a:r>
            <a:r>
              <a:rPr lang="en-US" dirty="0"/>
              <a:t> </a:t>
            </a:r>
            <a:r>
              <a:rPr lang="sr-Cyrl-CS" dirty="0"/>
              <a:t>након зрачне</a:t>
            </a:r>
            <a:r>
              <a:rPr lang="en-US" dirty="0"/>
              <a:t> </a:t>
            </a:r>
            <a:r>
              <a:rPr lang="sr-Cyrl-CS" dirty="0"/>
              <a:t>терапије</a:t>
            </a:r>
            <a:r>
              <a:rPr lang="en-US" dirty="0"/>
              <a:t>; </a:t>
            </a:r>
            <a:r>
              <a:rPr lang="sr-Cyrl-CS" dirty="0"/>
              <a:t>утиче</a:t>
            </a:r>
            <a:r>
              <a:rPr lang="en-US" dirty="0"/>
              <a:t> </a:t>
            </a:r>
            <a:r>
              <a:rPr lang="sr-Cyrl-CS" dirty="0"/>
              <a:t>на</a:t>
            </a:r>
            <a:r>
              <a:rPr lang="en-US" dirty="0"/>
              <a:t> </a:t>
            </a:r>
            <a:r>
              <a:rPr lang="sr-Cyrl-CS" dirty="0"/>
              <a:t>смањење</a:t>
            </a:r>
            <a:r>
              <a:rPr lang="en-US" dirty="0"/>
              <a:t> </a:t>
            </a:r>
            <a:r>
              <a:rPr lang="sr-Cyrl-CS" dirty="0"/>
              <a:t>напетости</a:t>
            </a:r>
            <a:r>
              <a:rPr lang="en-US" dirty="0"/>
              <a:t>, </a:t>
            </a:r>
            <a:r>
              <a:rPr lang="sr-Cyrl-CS" dirty="0"/>
              <a:t>страха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болова</a:t>
            </a:r>
            <a:r>
              <a:rPr lang="en-US" dirty="0"/>
              <a:t>;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513"/>
    </mc:Choice>
    <mc:Fallback xmlns="">
      <p:transition spd="slow" advTm="35513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Остале</a:t>
            </a:r>
            <a:r>
              <a:rPr lang="pl-PL" dirty="0"/>
              <a:t> </a:t>
            </a:r>
            <a:r>
              <a:rPr lang="sr-Cyrl-CS" dirty="0"/>
              <a:t>физикалне</a:t>
            </a:r>
            <a:r>
              <a:rPr lang="pl-PL" dirty="0"/>
              <a:t> </a:t>
            </a:r>
            <a:r>
              <a:rPr lang="sr-Cyrl-CS" dirty="0"/>
              <a:t>процедуре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l-PL" dirty="0"/>
          </a:p>
          <a:p>
            <a:r>
              <a:rPr lang="sr-Cyrl-CS" dirty="0"/>
              <a:t>хладна</a:t>
            </a:r>
            <a:r>
              <a:rPr lang="pl-PL" dirty="0"/>
              <a:t>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топла</a:t>
            </a:r>
            <a:r>
              <a:rPr lang="pl-PL" dirty="0"/>
              <a:t> </a:t>
            </a:r>
            <a:r>
              <a:rPr lang="sr-Cyrl-CS" dirty="0"/>
              <a:t>паковања</a:t>
            </a:r>
            <a:r>
              <a:rPr lang="pl-PL" dirty="0"/>
              <a:t>,</a:t>
            </a:r>
            <a:endParaRPr lang="sr-Cyrl-CS" dirty="0"/>
          </a:p>
          <a:p>
            <a:r>
              <a:rPr lang="sr-Cyrl-CS" dirty="0"/>
              <a:t>електротерапија</a:t>
            </a:r>
            <a:r>
              <a:rPr lang="en-US" dirty="0"/>
              <a:t>(</a:t>
            </a:r>
            <a:r>
              <a:rPr lang="sr-Cyrl-CS" dirty="0"/>
              <a:t>ТЕНС</a:t>
            </a:r>
            <a:r>
              <a:rPr lang="en-US" dirty="0"/>
              <a:t>, </a:t>
            </a:r>
            <a:r>
              <a:rPr lang="sr-Cyrl-CS" dirty="0"/>
              <a:t>ЕС</a:t>
            </a:r>
            <a:r>
              <a:rPr lang="en-US" dirty="0"/>
              <a:t>, </a:t>
            </a:r>
            <a:r>
              <a:rPr lang="sr-Cyrl-CS" dirty="0"/>
              <a:t>ДДС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др</a:t>
            </a:r>
            <a:r>
              <a:rPr lang="en-US" dirty="0"/>
              <a:t>.), </a:t>
            </a:r>
            <a:r>
              <a:rPr lang="sr-Cyrl-CS" dirty="0"/>
              <a:t>ултразвук</a:t>
            </a:r>
            <a:r>
              <a:rPr lang="en-US" dirty="0"/>
              <a:t>( </a:t>
            </a:r>
            <a:r>
              <a:rPr lang="sr-Cyrl-CS" dirty="0"/>
              <a:t>пре лимфне</a:t>
            </a:r>
            <a:r>
              <a:rPr lang="en-US" dirty="0"/>
              <a:t> </a:t>
            </a:r>
            <a:r>
              <a:rPr lang="sr-Cyrl-CS" dirty="0"/>
              <a:t>дренаже</a:t>
            </a:r>
            <a:r>
              <a:rPr lang="en-US" dirty="0"/>
              <a:t>, </a:t>
            </a:r>
            <a:r>
              <a:rPr lang="sr-Cyrl-CS" dirty="0"/>
              <a:t>јер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тако</a:t>
            </a:r>
            <a:r>
              <a:rPr lang="en-US" dirty="0"/>
              <a:t> </a:t>
            </a:r>
            <a:r>
              <a:rPr lang="sr-Cyrl-CS" dirty="0"/>
              <a:t>дренажни</a:t>
            </a:r>
            <a:r>
              <a:rPr lang="en-US" dirty="0"/>
              <a:t> </a:t>
            </a:r>
            <a:r>
              <a:rPr lang="sr-Cyrl-CS" dirty="0"/>
              <a:t>захвати</a:t>
            </a:r>
            <a:r>
              <a:rPr lang="en-US" dirty="0"/>
              <a:t> </a:t>
            </a:r>
            <a:r>
              <a:rPr lang="sr-Cyrl-CS" dirty="0"/>
              <a:t>интензивирају</a:t>
            </a:r>
            <a:r>
              <a:rPr lang="en-US" dirty="0"/>
              <a:t>.</a:t>
            </a:r>
            <a:endParaRPr lang="sr-Latn-CS" dirty="0"/>
          </a:p>
          <a:p>
            <a:pPr>
              <a:buNone/>
            </a:pPr>
            <a:r>
              <a:rPr lang="en-US" dirty="0"/>
              <a:t> </a:t>
            </a:r>
            <a:r>
              <a:rPr lang="sr-Cyrl-CS" dirty="0"/>
              <a:t>Забрањена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sr-Latn-CS" dirty="0"/>
              <a:t> </a:t>
            </a:r>
            <a:r>
              <a:rPr lang="sr-Cyrl-CS" dirty="0"/>
              <a:t>апликација</a:t>
            </a:r>
            <a:r>
              <a:rPr lang="en-US" dirty="0"/>
              <a:t>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фиброзе</a:t>
            </a:r>
            <a:r>
              <a:rPr lang="en-US" dirty="0"/>
              <a:t> </a:t>
            </a:r>
            <a:r>
              <a:rPr lang="sr-Cyrl-CS" dirty="0"/>
              <a:t>настале</a:t>
            </a:r>
            <a:r>
              <a:rPr lang="en-US" dirty="0"/>
              <a:t> </a:t>
            </a:r>
            <a:r>
              <a:rPr lang="sr-Cyrl-CS" dirty="0"/>
              <a:t>након</a:t>
            </a:r>
            <a:r>
              <a:rPr lang="en-US" dirty="0"/>
              <a:t> </a:t>
            </a:r>
            <a:r>
              <a:rPr lang="sr-Cyrl-CS" dirty="0"/>
              <a:t>зрачне</a:t>
            </a:r>
            <a:r>
              <a:rPr lang="en-US" dirty="0"/>
              <a:t> </a:t>
            </a:r>
            <a:r>
              <a:rPr lang="sr-Cyrl-CS" dirty="0"/>
              <a:t>терапије</a:t>
            </a:r>
            <a:r>
              <a:rPr lang="sr-Latn-CS" dirty="0"/>
              <a:t>&gt;</a:t>
            </a:r>
            <a:r>
              <a:rPr lang="en-US" dirty="0"/>
              <a:t> </a:t>
            </a:r>
            <a:r>
              <a:rPr lang="sr-Cyrl-CS" dirty="0"/>
              <a:t>опасност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улцерација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29"/>
    </mc:Choice>
    <mc:Fallback xmlns="">
      <p:transition spd="slow" advTm="45729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b="1" u="sng" dirty="0"/>
              <a:t>Ослабљена</a:t>
            </a:r>
            <a:r>
              <a:rPr lang="sr-Latn-CS" b="1" u="sng" dirty="0"/>
              <a:t> </a:t>
            </a:r>
            <a:r>
              <a:rPr lang="x-none" b="1" u="sng" dirty="0"/>
              <a:t>вентилација</a:t>
            </a:r>
            <a:r>
              <a:rPr lang="en-GB" b="1" u="sng" dirty="0"/>
              <a:t> </a:t>
            </a:r>
            <a:r>
              <a:rPr lang="x-none" b="1" u="sng" dirty="0"/>
              <a:t>плућа</a:t>
            </a:r>
            <a:endParaRPr lang="en-US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F45D8-6929-44EC-80EB-CC6D0F9C6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786" y="2420888"/>
            <a:ext cx="8229600" cy="3412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CS" sz="4000" b="1" dirty="0"/>
              <a:t>SY</a:t>
            </a:r>
            <a:r>
              <a:rPr lang="en-GB" sz="4000" b="1" dirty="0"/>
              <a:t> </a:t>
            </a:r>
            <a:r>
              <a:rPr lang="sr-Latn-CS" sz="4000" b="1" dirty="0"/>
              <a:t>m.</a:t>
            </a:r>
            <a:r>
              <a:rPr lang="en-GB" sz="4000" b="1" dirty="0"/>
              <a:t> </a:t>
            </a:r>
            <a:r>
              <a:rPr lang="sr-Latn-CS" sz="4000" b="1" dirty="0"/>
              <a:t>serratus anterior</a:t>
            </a:r>
            <a:endParaRPr lang="nb-NO" sz="4000" b="1" dirty="0"/>
          </a:p>
          <a:p>
            <a:pPr marL="0" indent="0">
              <a:buNone/>
            </a:pPr>
            <a:endParaRPr lang="en-US" sz="4000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4000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sz="4000" b="1" u="sng" dirty="0"/>
              <a:t>лези</a:t>
            </a:r>
            <a:r>
              <a:rPr lang="en-US" sz="4000" b="1" u="sng" dirty="0"/>
              <a:t>je</a:t>
            </a:r>
            <a:r>
              <a:rPr lang="en-GB" sz="4000" b="1" u="sng" dirty="0"/>
              <a:t> </a:t>
            </a:r>
            <a:r>
              <a:rPr lang="en-US" sz="4000" b="1" u="sng" dirty="0"/>
              <a:t>n</a:t>
            </a:r>
            <a:r>
              <a:rPr lang="en-GB" sz="4000" b="1" u="sng" dirty="0"/>
              <a:t>. </a:t>
            </a:r>
            <a:r>
              <a:rPr lang="en-US" sz="4000" b="1" u="sng" dirty="0" err="1"/>
              <a:t>intercostobrachialis</a:t>
            </a:r>
            <a:r>
              <a:rPr lang="en-GB" sz="4000" b="1" u="sng" dirty="0"/>
              <a:t>-</a:t>
            </a:r>
            <a:r>
              <a:rPr lang="en-US" sz="4000" b="1" u="sng" dirty="0"/>
              <a:t>a</a:t>
            </a:r>
            <a:r>
              <a:rPr lang="en-US" sz="4000" dirty="0"/>
              <a:t> </a:t>
            </a:r>
            <a:endParaRPr lang="x-none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30"/>
    </mc:Choice>
    <mc:Fallback xmlns="">
      <p:transition spd="slow" advTm="1703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PT" sz="3600" dirty="0">
                <a:solidFill>
                  <a:srgbClr val="FFC000"/>
                </a:solidFill>
              </a:rPr>
              <a:t>   </a:t>
            </a:r>
            <a:r>
              <a:rPr lang="x-none" sz="3600" dirty="0"/>
              <a:t>Циљеви</a:t>
            </a:r>
            <a:r>
              <a:rPr lang="sr-Latn-CS" sz="3600" dirty="0"/>
              <a:t> </a:t>
            </a:r>
            <a:r>
              <a:rPr lang="x-none" sz="3600" dirty="0"/>
              <a:t>физи</a:t>
            </a:r>
            <a:r>
              <a:rPr lang="sr-Cyrl-RS" sz="3600" dirty="0"/>
              <a:t>калне </a:t>
            </a:r>
            <a:r>
              <a:rPr lang="x-none" sz="3600" dirty="0"/>
              <a:t>терапије</a:t>
            </a:r>
            <a:endParaRPr lang="hu-HU" sz="3600" dirty="0"/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142844" y="1071546"/>
            <a:ext cx="88487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sr-Cyrl-RS" sz="2800" dirty="0">
                <a:latin typeface="Calibri" pitchFamily="34" charset="0"/>
              </a:rPr>
              <a:t>Ж</a:t>
            </a:r>
            <a:r>
              <a:rPr lang="x-none" sz="2800" dirty="0">
                <a:latin typeface="Calibri" pitchFamily="34" charset="0"/>
              </a:rPr>
              <a:t>ене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са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проблемима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рамена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након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рака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дојке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и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лимфних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чворова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хирургије</a:t>
            </a:r>
            <a:r>
              <a:rPr lang="vi-VN" sz="2800" dirty="0"/>
              <a:t>  </a:t>
            </a:r>
            <a:r>
              <a:rPr lang="x-none" sz="2800" dirty="0">
                <a:latin typeface="Calibri" pitchFamily="34" charset="0"/>
              </a:rPr>
              <a:t>треба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да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буду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упу</a:t>
            </a:r>
            <a:r>
              <a:rPr lang="sr-Cyrl-CS" sz="2800" dirty="0">
                <a:latin typeface="Calibri" pitchFamily="34" charset="0"/>
              </a:rPr>
              <a:t>ћ</a:t>
            </a:r>
            <a:r>
              <a:rPr lang="x-none" sz="2800" dirty="0">
                <a:latin typeface="Calibri" pitchFamily="34" charset="0"/>
              </a:rPr>
              <a:t>ен</a:t>
            </a:r>
            <a:r>
              <a:rPr lang="sr-Cyrl-RS" sz="2800" dirty="0">
                <a:latin typeface="Calibri" pitchFamily="34" charset="0"/>
              </a:rPr>
              <a:t>е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на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физи</a:t>
            </a:r>
            <a:r>
              <a:rPr lang="sr-Cyrl-RS" sz="2800" dirty="0">
                <a:latin typeface="Calibri" pitchFamily="34" charset="0"/>
              </a:rPr>
              <a:t>калну терапију</a:t>
            </a:r>
            <a:br>
              <a:rPr lang="vi-VN" sz="2800" dirty="0"/>
            </a:br>
            <a:br>
              <a:rPr lang="vi-VN" sz="2800" dirty="0"/>
            </a:br>
            <a:r>
              <a:rPr lang="x-none" sz="2800" dirty="0">
                <a:latin typeface="Calibri" pitchFamily="34" charset="0"/>
              </a:rPr>
              <a:t>Физиотерапија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треба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x-none" sz="2800" dirty="0">
                <a:latin typeface="Calibri" pitchFamily="34" charset="0"/>
              </a:rPr>
              <a:t>да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x-none" sz="2800" dirty="0">
                <a:latin typeface="Calibri" pitchFamily="34" charset="0"/>
              </a:rPr>
              <a:t>започне</a:t>
            </a:r>
            <a:r>
              <a:rPr lang="vi-VN" sz="2800" dirty="0"/>
              <a:t> </a:t>
            </a:r>
            <a:r>
              <a:rPr lang="vi-VN" sz="2800" b="1" u="sng" dirty="0">
                <a:solidFill>
                  <a:srgbClr val="FF0000"/>
                </a:solidFill>
              </a:rPr>
              <a:t>24 </a:t>
            </a:r>
            <a:r>
              <a:rPr lang="x-none" sz="2800" b="1" u="sng" dirty="0">
                <a:solidFill>
                  <a:srgbClr val="FF0000"/>
                </a:solidFill>
                <a:latin typeface="Calibri" pitchFamily="34" charset="0"/>
              </a:rPr>
              <a:t>сата</a:t>
            </a:r>
            <a:r>
              <a:rPr lang="vi-VN" sz="2800" b="1" u="sng" dirty="0">
                <a:solidFill>
                  <a:srgbClr val="FF0000"/>
                </a:solidFill>
              </a:rPr>
              <a:t> </a:t>
            </a:r>
            <a:r>
              <a:rPr lang="x-none" sz="2800" b="1" u="sng" dirty="0">
                <a:solidFill>
                  <a:srgbClr val="FF0000"/>
                </a:solidFill>
                <a:latin typeface="Calibri" pitchFamily="34" charset="0"/>
              </a:rPr>
              <a:t>после</a:t>
            </a:r>
            <a:r>
              <a:rPr lang="vi-VN" sz="2800" b="1" u="sng" dirty="0">
                <a:solidFill>
                  <a:srgbClr val="FF0000"/>
                </a:solidFill>
              </a:rPr>
              <a:t> </a:t>
            </a:r>
            <a:r>
              <a:rPr lang="x-none" sz="2800" b="1" u="sng" dirty="0">
                <a:solidFill>
                  <a:srgbClr val="FF0000"/>
                </a:solidFill>
                <a:latin typeface="Calibri" pitchFamily="34" charset="0"/>
              </a:rPr>
              <a:t>операције</a:t>
            </a:r>
            <a:r>
              <a:rPr lang="vi-VN" sz="2800" b="1" u="sng" dirty="0">
                <a:solidFill>
                  <a:srgbClr val="FF0000"/>
                </a:solidFill>
              </a:rPr>
              <a:t> </a:t>
            </a:r>
            <a:r>
              <a:rPr lang="vi-VN" sz="2800" dirty="0"/>
              <a:t>( </a:t>
            </a:r>
            <a:r>
              <a:rPr lang="x-none" sz="2800" dirty="0">
                <a:latin typeface="Calibri" pitchFamily="34" charset="0"/>
              </a:rPr>
              <a:t>Пикаро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и</a:t>
            </a:r>
            <a:r>
              <a:rPr lang="vi-VN" sz="2800" dirty="0"/>
              <a:t> </a:t>
            </a:r>
            <a:r>
              <a:rPr lang="x-none" sz="2800" dirty="0">
                <a:latin typeface="Calibri" pitchFamily="34" charset="0"/>
              </a:rPr>
              <a:t>Перлоиро</a:t>
            </a:r>
            <a:r>
              <a:rPr lang="vi-VN" sz="2800" dirty="0"/>
              <a:t> , 2005).</a:t>
            </a:r>
            <a:r>
              <a:rPr lang="sr-Cyrl-RS" sz="2800" dirty="0"/>
              <a:t> </a:t>
            </a:r>
            <a:r>
              <a:rPr lang="sr-Cyrl-RS" sz="2800" dirty="0">
                <a:latin typeface="Calibri" panose="020F0502020204030204" pitchFamily="34" charset="0"/>
                <a:cs typeface="Calibri" panose="020F0502020204030204" pitchFamily="34" charset="0"/>
              </a:rPr>
              <a:t>Ефекти</a:t>
            </a:r>
            <a:br>
              <a:rPr lang="vi-VN" sz="2800" dirty="0"/>
            </a:br>
            <a:r>
              <a:rPr lang="vi-VN" sz="2800" dirty="0"/>
              <a:t>:</a:t>
            </a:r>
            <a:endParaRPr lang="sr-Latn-CS" sz="2800" dirty="0">
              <a:latin typeface="Calibri" pitchFamily="34" charset="0"/>
            </a:endParaRPr>
          </a:p>
          <a:p>
            <a:pPr marL="914400" lvl="1" indent="-457200" eaLnBrk="0" hangingPunct="0">
              <a:defRPr/>
            </a:pPr>
            <a:r>
              <a:rPr lang="sr-Latn-CS" sz="2800" dirty="0">
                <a:latin typeface="Calibri" pitchFamily="34" charset="0"/>
              </a:rPr>
              <a:t>	</a:t>
            </a:r>
            <a:r>
              <a:rPr lang="vi-VN" sz="2800" dirty="0"/>
              <a:t>  </a:t>
            </a:r>
            <a:r>
              <a:rPr lang="x-none" sz="2800" b="1" dirty="0">
                <a:latin typeface="Calibri" pitchFamily="34" charset="0"/>
              </a:rPr>
              <a:t>Смањити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бол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у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рамену</a:t>
            </a:r>
            <a:br>
              <a:rPr lang="vi-VN" sz="2800" b="1" dirty="0"/>
            </a:br>
            <a:r>
              <a:rPr lang="vi-VN" sz="2800" b="1" dirty="0"/>
              <a:t>  </a:t>
            </a:r>
            <a:r>
              <a:rPr lang="x-none" sz="2800" b="1" dirty="0">
                <a:latin typeface="Calibri" pitchFamily="34" charset="0"/>
              </a:rPr>
              <a:t>Пове</a:t>
            </a:r>
            <a:r>
              <a:rPr lang="sr-Cyrl-CS" sz="2800" b="1" dirty="0">
                <a:latin typeface="Calibri" pitchFamily="34" charset="0"/>
              </a:rPr>
              <a:t>ћ</a:t>
            </a:r>
            <a:r>
              <a:rPr lang="x-none" sz="2800" b="1" dirty="0">
                <a:latin typeface="Calibri" pitchFamily="34" charset="0"/>
              </a:rPr>
              <a:t>ање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функције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руке</a:t>
            </a:r>
            <a:br>
              <a:rPr lang="vi-VN" sz="2800" b="1" dirty="0"/>
            </a:br>
            <a:r>
              <a:rPr lang="vi-VN" sz="2800" b="1" dirty="0"/>
              <a:t>  </a:t>
            </a:r>
            <a:r>
              <a:rPr lang="x-none" sz="2800" b="1" dirty="0">
                <a:latin typeface="Calibri" pitchFamily="34" charset="0"/>
              </a:rPr>
              <a:t>Бољи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о</a:t>
            </a:r>
            <a:r>
              <a:rPr lang="sr-Cyrl-CS" sz="2800" b="1" dirty="0">
                <a:latin typeface="Calibri" pitchFamily="34" charset="0"/>
              </a:rPr>
              <a:t>бим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покрета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руке</a:t>
            </a:r>
            <a:r>
              <a:rPr lang="vi-VN" sz="2800" b="1" dirty="0"/>
              <a:t> </a:t>
            </a:r>
            <a:br>
              <a:rPr lang="vi-VN" sz="2800" b="1" dirty="0"/>
            </a:br>
            <a:r>
              <a:rPr lang="vi-VN" sz="2800" b="1" dirty="0"/>
              <a:t>  </a:t>
            </a:r>
            <a:r>
              <a:rPr lang="x-none" sz="2800" b="1" dirty="0">
                <a:latin typeface="Calibri" pitchFamily="34" charset="0"/>
              </a:rPr>
              <a:t>Превенција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или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укл</a:t>
            </a:r>
            <a:r>
              <a:rPr lang="sr-Cyrl-CS" sz="2800" b="1" dirty="0">
                <a:latin typeface="Calibri" pitchFamily="34" charset="0"/>
              </a:rPr>
              <a:t>а</a:t>
            </a:r>
            <a:r>
              <a:rPr lang="x-none" sz="2800" b="1" dirty="0">
                <a:latin typeface="Calibri" pitchFamily="34" charset="0"/>
              </a:rPr>
              <a:t>л</a:t>
            </a:r>
            <a:r>
              <a:rPr lang="sr-Cyrl-CS" sz="2800" b="1" dirty="0">
                <a:latin typeface="Calibri" pitchFamily="34" charset="0"/>
              </a:rPr>
              <a:t>ањање л</a:t>
            </a:r>
            <a:r>
              <a:rPr lang="x-none" sz="2800" b="1" dirty="0">
                <a:latin typeface="Calibri" pitchFamily="34" charset="0"/>
              </a:rPr>
              <a:t>имфедем</a:t>
            </a:r>
            <a:r>
              <a:rPr lang="sr-Cyrl-CS" sz="2800" b="1" dirty="0">
                <a:latin typeface="Calibri" pitchFamily="34" charset="0"/>
              </a:rPr>
              <a:t>а</a:t>
            </a:r>
            <a:br>
              <a:rPr lang="vi-VN" sz="2800" b="1" dirty="0"/>
            </a:br>
            <a:r>
              <a:rPr lang="vi-VN" sz="2800" b="1" dirty="0"/>
              <a:t>  </a:t>
            </a:r>
            <a:r>
              <a:rPr lang="x-none" sz="2800" b="1" dirty="0">
                <a:latin typeface="Calibri" pitchFamily="34" charset="0"/>
              </a:rPr>
              <a:t>Побољшати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квалитет</a:t>
            </a:r>
            <a:r>
              <a:rPr lang="vi-VN" sz="2800" b="1" dirty="0"/>
              <a:t> </a:t>
            </a:r>
            <a:r>
              <a:rPr lang="x-none" sz="2800" b="1" dirty="0">
                <a:latin typeface="Calibri" pitchFamily="34" charset="0"/>
              </a:rPr>
              <a:t>живота</a:t>
            </a:r>
            <a:r>
              <a:rPr lang="vi-VN" sz="2800" b="1" dirty="0"/>
              <a:t> (</a:t>
            </a:r>
            <a:r>
              <a:rPr lang="x-none" sz="2800" b="1" dirty="0">
                <a:latin typeface="Calibri" pitchFamily="34" charset="0"/>
              </a:rPr>
              <a:t>уче</a:t>
            </a:r>
            <a:endParaRPr lang="en-US" sz="1400" b="1" dirty="0"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31"/>
    </mc:Choice>
    <mc:Fallback xmlns="">
      <p:transition spd="slow" advTm="460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32771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x-none" b="1" u="sng" dirty="0"/>
              <a:t>Мишићне</a:t>
            </a:r>
            <a:r>
              <a:rPr lang="en-GB" b="1" u="sng" dirty="0"/>
              <a:t> </a:t>
            </a:r>
            <a:r>
              <a:rPr lang="x-none" b="1" u="sng" dirty="0"/>
              <a:t>контрактуре</a:t>
            </a:r>
            <a:br>
              <a:rPr lang="sr-Latn-CS" sz="4000" dirty="0"/>
            </a:br>
            <a:r>
              <a:rPr lang="x-none" sz="3200" dirty="0">
                <a:solidFill>
                  <a:srgbClr val="FF0000"/>
                </a:solidFill>
              </a:rPr>
              <a:t>флексија</a:t>
            </a:r>
            <a:r>
              <a:rPr lang="en-GB" sz="3200" dirty="0">
                <a:solidFill>
                  <a:srgbClr val="FF0000"/>
                </a:solidFill>
              </a:rPr>
              <a:t>-</a:t>
            </a:r>
            <a:r>
              <a:rPr lang="x-none" sz="3200" dirty="0">
                <a:solidFill>
                  <a:srgbClr val="FF0000"/>
                </a:solidFill>
              </a:rPr>
              <a:t>абдукција</a:t>
            </a:r>
            <a:r>
              <a:rPr lang="en-GB" sz="3200" dirty="0">
                <a:solidFill>
                  <a:srgbClr val="FF0000"/>
                </a:solidFill>
              </a:rPr>
              <a:t>-</a:t>
            </a:r>
            <a:r>
              <a:rPr lang="x-none" sz="3200" dirty="0">
                <a:solidFill>
                  <a:srgbClr val="FF0000"/>
                </a:solidFill>
              </a:rPr>
              <a:t>спољна</a:t>
            </a:r>
            <a:r>
              <a:rPr lang="en-GB" sz="3200" dirty="0">
                <a:solidFill>
                  <a:srgbClr val="FF0000"/>
                </a:solidFill>
              </a:rPr>
              <a:t> </a:t>
            </a:r>
            <a:r>
              <a:rPr lang="x-none" sz="3200" dirty="0">
                <a:solidFill>
                  <a:srgbClr val="FF0000"/>
                </a:solidFill>
              </a:rPr>
              <a:t>ротација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23272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x-none"/>
              <a:t>активно</a:t>
            </a:r>
            <a:r>
              <a:rPr lang="en-GB" dirty="0"/>
              <a:t> </a:t>
            </a:r>
            <a:r>
              <a:rPr lang="x-none"/>
              <a:t>истезање</a:t>
            </a:r>
            <a:r>
              <a:rPr lang="en-GB" dirty="0"/>
              <a:t> </a:t>
            </a:r>
            <a:r>
              <a:rPr lang="x-none"/>
              <a:t>мишића</a:t>
            </a:r>
            <a:r>
              <a:rPr lang="en-GB" dirty="0"/>
              <a:t>;</a:t>
            </a:r>
          </a:p>
          <a:p>
            <a:pPr eaLnBrk="1" hangingPunct="1">
              <a:defRPr/>
            </a:pPr>
            <a:r>
              <a:rPr lang="x-none"/>
              <a:t>мишићна</a:t>
            </a:r>
            <a:r>
              <a:rPr lang="en-GB" dirty="0"/>
              <a:t> </a:t>
            </a:r>
            <a:r>
              <a:rPr lang="x-none"/>
              <a:t>релаксација</a:t>
            </a:r>
            <a:r>
              <a:rPr lang="en-GB" dirty="0"/>
              <a:t>;</a:t>
            </a:r>
          </a:p>
          <a:p>
            <a:pPr eaLnBrk="1" hangingPunct="1">
              <a:defRPr/>
            </a:pPr>
            <a:r>
              <a:rPr lang="x-none"/>
              <a:t>изотонична</a:t>
            </a:r>
            <a:r>
              <a:rPr lang="en-GB" dirty="0"/>
              <a:t> </a:t>
            </a:r>
            <a:r>
              <a:rPr lang="x-none"/>
              <a:t>ексцентрична</a:t>
            </a:r>
            <a:r>
              <a:rPr lang="en-GB" dirty="0"/>
              <a:t> </a:t>
            </a:r>
            <a:r>
              <a:rPr lang="x-none"/>
              <a:t>релаксација</a:t>
            </a:r>
            <a:r>
              <a:rPr lang="en-GB" dirty="0"/>
              <a:t> </a:t>
            </a:r>
            <a:r>
              <a:rPr lang="x-none"/>
              <a:t>антагониста</a:t>
            </a:r>
            <a:r>
              <a:rPr lang="en-GB" dirty="0"/>
              <a:t> </a:t>
            </a:r>
            <a:r>
              <a:rPr lang="x-none"/>
              <a:t>по</a:t>
            </a:r>
            <a:r>
              <a:rPr lang="en-GB" dirty="0"/>
              <a:t> </a:t>
            </a:r>
            <a:r>
              <a:rPr lang="x-none"/>
              <a:t>Бруггер</a:t>
            </a:r>
            <a:r>
              <a:rPr lang="en-GB" dirty="0"/>
              <a:t>;</a:t>
            </a:r>
          </a:p>
          <a:p>
            <a:pPr eaLnBrk="1" hangingPunct="1">
              <a:defRPr/>
            </a:pPr>
            <a:r>
              <a:rPr lang="x-none"/>
              <a:t>рефлекторна</a:t>
            </a:r>
            <a:r>
              <a:rPr lang="en-GB" dirty="0"/>
              <a:t> </a:t>
            </a:r>
            <a:r>
              <a:rPr lang="x-none"/>
              <a:t>деконтракција</a:t>
            </a:r>
            <a:r>
              <a:rPr lang="en-GB" dirty="0"/>
              <a:t> </a:t>
            </a:r>
            <a:r>
              <a:rPr lang="x-none"/>
              <a:t>уз</a:t>
            </a:r>
            <a:r>
              <a:rPr lang="en-GB" dirty="0"/>
              <a:t> </a:t>
            </a:r>
            <a:r>
              <a:rPr lang="x-none"/>
              <a:t>апликацију</a:t>
            </a:r>
            <a:r>
              <a:rPr lang="en-GB" dirty="0"/>
              <a:t> </a:t>
            </a:r>
            <a:r>
              <a:rPr lang="x-none"/>
              <a:t>леда</a:t>
            </a:r>
            <a:r>
              <a:rPr lang="en-GB" dirty="0"/>
              <a:t> </a:t>
            </a:r>
            <a:r>
              <a:rPr lang="x-none"/>
              <a:t>на</a:t>
            </a:r>
            <a:r>
              <a:rPr lang="en-GB" dirty="0"/>
              <a:t> </a:t>
            </a:r>
            <a:r>
              <a:rPr lang="x-none"/>
              <a:t>антагонисте</a:t>
            </a:r>
            <a:r>
              <a:rPr lang="en-GB" dirty="0"/>
              <a:t>;</a:t>
            </a:r>
          </a:p>
          <a:p>
            <a:pPr eaLnBrk="1" hangingPunct="1">
              <a:defRPr/>
            </a:pPr>
            <a:r>
              <a:rPr lang="x-none"/>
              <a:t>примена</a:t>
            </a:r>
            <a:r>
              <a:rPr lang="en-GB" dirty="0"/>
              <a:t> </a:t>
            </a:r>
            <a:r>
              <a:rPr lang="x-none"/>
              <a:t>ултразвучне</a:t>
            </a:r>
            <a:r>
              <a:rPr lang="en-GB" dirty="0"/>
              <a:t> </a:t>
            </a:r>
            <a:r>
              <a:rPr lang="x-none"/>
              <a:t>терапије</a:t>
            </a:r>
            <a:r>
              <a:rPr lang="en-GB" dirty="0"/>
              <a:t>;</a:t>
            </a:r>
            <a:endParaRPr lang="en-US" dirty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87"/>
    </mc:Choice>
    <mc:Fallback xmlns="">
      <p:transition spd="slow" advTm="40087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x-none" b="1" u="sng"/>
              <a:t>Дозирано</a:t>
            </a:r>
            <a:r>
              <a:rPr lang="en-GB" b="1" u="sng"/>
              <a:t> </a:t>
            </a:r>
            <a:r>
              <a:rPr lang="x-none" b="1" u="sng"/>
              <a:t>јачање</a:t>
            </a:r>
            <a:r>
              <a:rPr lang="en-GB" b="1" u="sng"/>
              <a:t> </a:t>
            </a:r>
            <a:r>
              <a:rPr lang="x-none" b="1" u="sng"/>
              <a:t>мишића</a:t>
            </a:r>
            <a:r>
              <a:rPr lang="en-GB" b="1" u="sng"/>
              <a:t> </a:t>
            </a:r>
            <a:r>
              <a:rPr lang="x-none" b="1" u="sng"/>
              <a:t>руке</a:t>
            </a:r>
            <a:r>
              <a:rPr lang="en-GB" b="1" u="sng"/>
              <a:t> </a:t>
            </a:r>
            <a:r>
              <a:rPr lang="x-none" b="1" u="sng"/>
              <a:t>и</a:t>
            </a:r>
            <a:r>
              <a:rPr lang="en-GB" b="1" u="sng"/>
              <a:t> </a:t>
            </a:r>
            <a:r>
              <a:rPr lang="x-none" b="1" u="sng"/>
              <a:t>раменог</a:t>
            </a:r>
            <a:r>
              <a:rPr lang="en-GB" b="1" u="sng"/>
              <a:t> </a:t>
            </a:r>
            <a:r>
              <a:rPr lang="x-none" b="1" u="sng"/>
              <a:t>појаса</a:t>
            </a:r>
            <a:endParaRPr lang="en-US" b="1" u="sng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771556" y="2117747"/>
            <a:ext cx="8229600" cy="45259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x-none" sz="3600" dirty="0"/>
              <a:t>дозирано</a:t>
            </a:r>
            <a:r>
              <a:rPr lang="en-GB" sz="3600" dirty="0"/>
              <a:t>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x-none" sz="3600" dirty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x-none" sz="3600"/>
              <a:t>програмирано</a:t>
            </a:r>
            <a:r>
              <a:rPr lang="en-GB" sz="3600" dirty="0"/>
              <a:t>                                                  </a:t>
            </a:r>
            <a:r>
              <a:rPr lang="x-none" sz="3600" dirty="0"/>
              <a:t>вежбе</a:t>
            </a:r>
            <a:r>
              <a:rPr lang="en-GB" sz="3600" dirty="0"/>
              <a:t> "</a:t>
            </a:r>
            <a:r>
              <a:rPr lang="x-none" sz="3600" dirty="0"/>
              <a:t>пумпања</a:t>
            </a:r>
            <a:r>
              <a:rPr lang="en-GB" sz="3600" dirty="0"/>
              <a:t>”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x-none" sz="3600" b="1" u="sng" dirty="0">
              <a:solidFill>
                <a:srgbClr val="FFFF00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x-none" sz="3600" b="1" u="sng" dirty="0">
                <a:solidFill>
                  <a:schemeClr val="bg1">
                    <a:lumMod val="75000"/>
                  </a:schemeClr>
                </a:solidFill>
              </a:rPr>
              <a:t>компресивни</a:t>
            </a:r>
            <a:r>
              <a:rPr lang="en-GB" sz="3600" b="1" u="sng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x-none" sz="3600" b="1" u="sng">
                <a:solidFill>
                  <a:schemeClr val="bg1">
                    <a:lumMod val="75000"/>
                  </a:schemeClr>
                </a:solidFill>
              </a:rPr>
              <a:t>завој</a:t>
            </a:r>
            <a:r>
              <a:rPr lang="en-GB" sz="3600" b="1" u="sng" dirty="0">
                <a:solidFill>
                  <a:schemeClr val="bg1">
                    <a:lumMod val="75000"/>
                  </a:schemeClr>
                </a:solidFill>
              </a:rPr>
              <a:t>  </a:t>
            </a:r>
            <a:r>
              <a:rPr lang="x-none" sz="3600" b="1" u="sng" dirty="0">
                <a:solidFill>
                  <a:schemeClr val="bg1">
                    <a:lumMod val="75000"/>
                  </a:schemeClr>
                </a:solidFill>
              </a:rPr>
              <a:t>за</a:t>
            </a:r>
            <a:r>
              <a:rPr lang="en-GB" sz="3600" b="1" u="sng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x-none" sz="3600" b="1" u="sng" dirty="0">
                <a:solidFill>
                  <a:schemeClr val="bg1">
                    <a:lumMod val="75000"/>
                  </a:schemeClr>
                </a:solidFill>
              </a:rPr>
              <a:t>раме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00"/>
    </mc:Choice>
    <mc:Fallback xmlns="">
      <p:transition spd="slow" advTm="122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8686800" cy="5054617"/>
          </a:xfrm>
        </p:spPr>
        <p:txBody>
          <a:bodyPr>
            <a:noAutofit/>
          </a:bodyPr>
          <a:lstStyle/>
          <a:p>
            <a:r>
              <a:rPr lang="en-US" sz="2400" dirty="0"/>
              <a:t> </a:t>
            </a:r>
            <a:r>
              <a:rPr lang="sr-Cyrl-CS" sz="2400" dirty="0"/>
              <a:t>учесталошћу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високом</a:t>
            </a:r>
            <a:r>
              <a:rPr lang="en-US" sz="2400" dirty="0"/>
              <a:t> </a:t>
            </a:r>
            <a:r>
              <a:rPr lang="sr-Cyrl-CS" sz="2400" dirty="0"/>
              <a:t>смртношћу</a:t>
            </a:r>
            <a:r>
              <a:rPr lang="en-US" sz="2400" dirty="0"/>
              <a:t> </a:t>
            </a:r>
            <a:r>
              <a:rPr lang="sr-Cyrl-CS" sz="2400" dirty="0"/>
              <a:t>малигне</a:t>
            </a:r>
            <a:r>
              <a:rPr lang="en-US" sz="2400" dirty="0"/>
              <a:t> </a:t>
            </a:r>
            <a:r>
              <a:rPr lang="sr-Cyrl-CS" sz="2400" dirty="0"/>
              <a:t>болести</a:t>
            </a:r>
            <a:r>
              <a:rPr lang="en-US" sz="2400" dirty="0"/>
              <a:t> </a:t>
            </a:r>
            <a:r>
              <a:rPr lang="sr-Cyrl-CS" sz="2400" dirty="0"/>
              <a:t>су</a:t>
            </a:r>
            <a:r>
              <a:rPr lang="en-US" sz="2400" dirty="0"/>
              <a:t>  </a:t>
            </a:r>
            <a:r>
              <a:rPr lang="sr-Cyrl-CS" sz="2400" dirty="0"/>
              <a:t>посебан</a:t>
            </a:r>
            <a:r>
              <a:rPr lang="en-US" sz="2400" dirty="0"/>
              <a:t> </a:t>
            </a:r>
            <a:r>
              <a:rPr lang="sr-Cyrl-CS" sz="2400" dirty="0"/>
              <a:t>су</a:t>
            </a:r>
            <a:r>
              <a:rPr lang="en-US" sz="2400" dirty="0"/>
              <a:t> </a:t>
            </a:r>
            <a:r>
              <a:rPr lang="sr-Cyrl-CS" sz="2400" dirty="0"/>
              <a:t>проблем</a:t>
            </a:r>
            <a:r>
              <a:rPr lang="en-US" sz="2400" dirty="0"/>
              <a:t> </a:t>
            </a:r>
            <a:r>
              <a:rPr lang="sr-Cyrl-CS" sz="2400" dirty="0"/>
              <a:t>у</a:t>
            </a:r>
            <a:r>
              <a:rPr lang="en-US" sz="2400" dirty="0"/>
              <a:t> </a:t>
            </a:r>
            <a:r>
              <a:rPr lang="sr-Cyrl-CS" sz="2400" dirty="0"/>
              <a:t>развијеним</a:t>
            </a:r>
            <a:r>
              <a:rPr lang="sr-Latn-CS" sz="2400" dirty="0"/>
              <a:t> </a:t>
            </a:r>
            <a:r>
              <a:rPr lang="sr-Cyrl-CS" sz="2400" dirty="0"/>
              <a:t>земљама</a:t>
            </a:r>
            <a:r>
              <a:rPr lang="en-US" sz="2400" dirty="0"/>
              <a:t> </a:t>
            </a:r>
            <a:r>
              <a:rPr lang="sr-Latn-CS" sz="2400" dirty="0"/>
              <a:t>(</a:t>
            </a:r>
            <a:r>
              <a:rPr lang="en-US" sz="2400" dirty="0"/>
              <a:t> </a:t>
            </a:r>
            <a:r>
              <a:rPr lang="sr-Cyrl-CS" sz="2400" dirty="0"/>
              <a:t>становништво</a:t>
            </a:r>
            <a:r>
              <a:rPr lang="en-US" sz="2400" dirty="0"/>
              <a:t> </a:t>
            </a:r>
            <a:r>
              <a:rPr lang="sr-Cyrl-CS" sz="2400" dirty="0"/>
              <a:t>старије</a:t>
            </a:r>
            <a:r>
              <a:rPr lang="en-US" sz="2400" dirty="0"/>
              <a:t> </a:t>
            </a:r>
            <a:r>
              <a:rPr lang="sr-Cyrl-CS" sz="2400" dirty="0"/>
              <a:t>доби</a:t>
            </a:r>
            <a:r>
              <a:rPr lang="en-US" sz="2400" dirty="0"/>
              <a:t> </a:t>
            </a:r>
            <a:r>
              <a:rPr lang="sr-Cyrl-CS" sz="2400" dirty="0"/>
              <a:t>има</a:t>
            </a:r>
            <a:r>
              <a:rPr lang="en-US" sz="2400" dirty="0"/>
              <a:t> </a:t>
            </a:r>
            <a:r>
              <a:rPr lang="sr-Cyrl-CS" sz="2400" dirty="0"/>
              <a:t>већи</a:t>
            </a:r>
            <a:r>
              <a:rPr lang="en-US" sz="2400" dirty="0"/>
              <a:t> </a:t>
            </a:r>
            <a:r>
              <a:rPr lang="sr-Cyrl-CS" sz="2400" dirty="0"/>
              <a:t>ризик</a:t>
            </a:r>
            <a:r>
              <a:rPr lang="en-US" sz="2400" dirty="0"/>
              <a:t> </a:t>
            </a:r>
            <a:r>
              <a:rPr lang="sr-Cyrl-CS" sz="2400" dirty="0"/>
              <a:t>обољевања</a:t>
            </a:r>
            <a:r>
              <a:rPr lang="sr-Latn-CS" sz="2400" dirty="0"/>
              <a:t>)</a:t>
            </a:r>
            <a:endParaRPr lang="en-US" sz="2400" dirty="0"/>
          </a:p>
          <a:p>
            <a:r>
              <a:rPr lang="en-US" sz="2400" dirty="0"/>
              <a:t> </a:t>
            </a:r>
            <a:r>
              <a:rPr lang="sr-Cyrl-CS" sz="2400" dirty="0"/>
              <a:t>У</a:t>
            </a:r>
            <a:r>
              <a:rPr lang="en-US" sz="2400" dirty="0"/>
              <a:t> </a:t>
            </a:r>
            <a:r>
              <a:rPr lang="sr-Cyrl-CS" sz="2400" dirty="0"/>
              <a:t>Србији</a:t>
            </a:r>
            <a:r>
              <a:rPr lang="en-US" sz="2400" dirty="0"/>
              <a:t> </a:t>
            </a:r>
            <a:r>
              <a:rPr lang="sr-Cyrl-CS" sz="2400" dirty="0"/>
              <a:t>је</a:t>
            </a:r>
            <a:r>
              <a:rPr lang="en-US" sz="2400" dirty="0"/>
              <a:t> 2000. </a:t>
            </a:r>
            <a:r>
              <a:rPr lang="sr-Cyrl-CS" sz="2400" dirty="0"/>
              <a:t>год</a:t>
            </a:r>
            <a:r>
              <a:rPr lang="en-US" sz="2400" dirty="0"/>
              <a:t> </a:t>
            </a:r>
            <a:r>
              <a:rPr lang="sr-Cyrl-CS" sz="2400" dirty="0"/>
              <a:t>број</a:t>
            </a:r>
            <a:r>
              <a:rPr lang="en-US" sz="2400" dirty="0"/>
              <a:t> </a:t>
            </a:r>
            <a:r>
              <a:rPr lang="sr-Cyrl-CS" sz="2400" dirty="0"/>
              <a:t>оболелих</a:t>
            </a:r>
            <a:r>
              <a:rPr lang="en-US" sz="2400" dirty="0"/>
              <a:t> </a:t>
            </a:r>
            <a:r>
              <a:rPr lang="sr-Cyrl-CS" sz="2400" dirty="0"/>
              <a:t>од</a:t>
            </a:r>
            <a:r>
              <a:rPr lang="en-US" sz="2400" dirty="0"/>
              <a:t> </a:t>
            </a:r>
            <a:r>
              <a:rPr lang="sr-Cyrl-CS" sz="2400" dirty="0"/>
              <a:t>малигних</a:t>
            </a:r>
            <a:r>
              <a:rPr lang="en-US" sz="2400" dirty="0"/>
              <a:t> </a:t>
            </a:r>
            <a:r>
              <a:rPr lang="sr-Cyrl-CS" sz="2400" dirty="0"/>
              <a:t>болести</a:t>
            </a:r>
            <a:r>
              <a:rPr lang="en-US" sz="2400" dirty="0"/>
              <a:t> </a:t>
            </a:r>
            <a:r>
              <a:rPr lang="sr-Cyrl-CS" sz="2400" dirty="0"/>
              <a:t>био</a:t>
            </a:r>
            <a:r>
              <a:rPr lang="en-US" sz="2400" dirty="0"/>
              <a:t> </a:t>
            </a:r>
            <a:r>
              <a:rPr lang="sr-Cyrl-CS" sz="2400" dirty="0"/>
              <a:t>око</a:t>
            </a:r>
            <a:r>
              <a:rPr lang="en-US" sz="2400" dirty="0"/>
              <a:t> 150.000, </a:t>
            </a:r>
            <a:r>
              <a:rPr lang="sr-Cyrl-CS" sz="2400" dirty="0"/>
              <a:t>а</a:t>
            </a:r>
            <a:r>
              <a:rPr lang="pl-PL" sz="2400" dirty="0"/>
              <a:t> 2010. </a:t>
            </a:r>
            <a:r>
              <a:rPr lang="sr-Cyrl-CS" sz="2400" dirty="0"/>
              <a:t>години</a:t>
            </a:r>
            <a:r>
              <a:rPr lang="pl-PL" sz="2400" dirty="0"/>
              <a:t> </a:t>
            </a:r>
            <a:r>
              <a:rPr lang="sr-Cyrl-CS" sz="2400" dirty="0"/>
              <a:t>било</a:t>
            </a:r>
            <a:r>
              <a:rPr lang="pl-PL" sz="2400" dirty="0"/>
              <a:t> </a:t>
            </a:r>
            <a:r>
              <a:rPr lang="sr-Cyrl-CS" sz="2400" dirty="0"/>
              <a:t>око</a:t>
            </a:r>
            <a:r>
              <a:rPr lang="pl-PL" sz="2400" dirty="0"/>
              <a:t> 200.000 </a:t>
            </a:r>
          </a:p>
          <a:p>
            <a:r>
              <a:rPr lang="sr-Cyrl-CS" sz="2400" dirty="0"/>
              <a:t>висока</a:t>
            </a:r>
            <a:r>
              <a:rPr lang="en-US" sz="2400" dirty="0"/>
              <a:t> </a:t>
            </a:r>
            <a:r>
              <a:rPr lang="sr-Cyrl-CS" sz="2400" dirty="0"/>
              <a:t>инциденца</a:t>
            </a:r>
            <a:r>
              <a:rPr lang="en-US" sz="2400" dirty="0"/>
              <a:t> </a:t>
            </a:r>
            <a:r>
              <a:rPr lang="sr-Latn-CS" sz="2400" dirty="0"/>
              <a:t>(</a:t>
            </a:r>
            <a:r>
              <a:rPr lang="pt-BR" sz="2400" dirty="0"/>
              <a:t> 33.000 </a:t>
            </a:r>
            <a:r>
              <a:rPr lang="sr-Cyrl-CS" sz="2400" dirty="0"/>
              <a:t>новооболелих</a:t>
            </a:r>
            <a:r>
              <a:rPr lang="sr-Latn-CS" sz="2400" dirty="0"/>
              <a:t>)</a:t>
            </a:r>
            <a:r>
              <a:rPr lang="sr-Cyrl-CS" sz="2400" dirty="0"/>
              <a:t>и морталитет </a:t>
            </a:r>
            <a:r>
              <a:rPr lang="sr-Latn-CS" sz="2400" dirty="0"/>
              <a:t>(</a:t>
            </a:r>
            <a:r>
              <a:rPr lang="pt-BR" sz="2400" dirty="0"/>
              <a:t>21.000</a:t>
            </a:r>
            <a:r>
              <a:rPr lang="sr-Latn-CS" sz="2400" dirty="0"/>
              <a:t>)</a:t>
            </a:r>
            <a:r>
              <a:rPr lang="pt-BR" sz="2400" dirty="0"/>
              <a:t> </a:t>
            </a:r>
          </a:p>
          <a:p>
            <a:r>
              <a:rPr lang="sr-Cyrl-CS" sz="2400" dirty="0"/>
              <a:t>Најчешће</a:t>
            </a:r>
            <a:r>
              <a:rPr lang="en-US" sz="2400" dirty="0"/>
              <a:t> </a:t>
            </a:r>
            <a:r>
              <a:rPr lang="sr-Cyrl-CS" sz="2400" dirty="0"/>
              <a:t>малигне</a:t>
            </a:r>
            <a:r>
              <a:rPr lang="en-US" sz="2400" dirty="0"/>
              <a:t> </a:t>
            </a:r>
            <a:r>
              <a:rPr lang="sr-Cyrl-CS" sz="2400" dirty="0"/>
              <a:t>болести</a:t>
            </a:r>
            <a:r>
              <a:rPr lang="en-US" sz="2400" dirty="0"/>
              <a:t> 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узроци</a:t>
            </a:r>
            <a:r>
              <a:rPr lang="en-US" sz="2400" dirty="0"/>
              <a:t> </a:t>
            </a:r>
            <a:r>
              <a:rPr lang="sr-Cyrl-CS" sz="2400" dirty="0"/>
              <a:t>умирања</a:t>
            </a:r>
            <a:r>
              <a:rPr lang="en-US" sz="2400" dirty="0"/>
              <a:t> </a:t>
            </a:r>
            <a:r>
              <a:rPr lang="sr-Cyrl-CS" sz="2400" dirty="0"/>
              <a:t>у</a:t>
            </a:r>
            <a:r>
              <a:rPr lang="en-US" sz="2400" dirty="0"/>
              <a:t> </a:t>
            </a:r>
            <a:r>
              <a:rPr lang="sr-Cyrl-CS" sz="2400" dirty="0"/>
              <a:t>Србији</a:t>
            </a:r>
            <a:r>
              <a:rPr lang="en-US" sz="2400" dirty="0"/>
              <a:t> </a:t>
            </a:r>
            <a:r>
              <a:rPr lang="sr-Cyrl-CS" sz="2400" dirty="0"/>
              <a:t>готово</a:t>
            </a:r>
            <a:r>
              <a:rPr lang="en-US" sz="2400" dirty="0"/>
              <a:t> </a:t>
            </a:r>
            <a:r>
              <a:rPr lang="sr-Cyrl-CS" sz="2400" dirty="0"/>
              <a:t>су</a:t>
            </a:r>
            <a:r>
              <a:rPr lang="sr-Latn-CS" sz="2400" dirty="0"/>
              <a:t> </a:t>
            </a:r>
            <a:r>
              <a:rPr lang="sr-Cyrl-CS" sz="2400" dirty="0"/>
              <a:t>идентичне</a:t>
            </a:r>
            <a:r>
              <a:rPr lang="en-US" sz="2400" dirty="0"/>
              <a:t> </a:t>
            </a:r>
            <a:r>
              <a:rPr lang="sr-Cyrl-CS" sz="2400" dirty="0"/>
              <a:t>са</a:t>
            </a:r>
            <a:r>
              <a:rPr lang="en-US" sz="2400" dirty="0"/>
              <a:t> </a:t>
            </a:r>
            <a:r>
              <a:rPr lang="sr-Cyrl-CS" sz="2400" dirty="0"/>
              <a:t>већином</a:t>
            </a:r>
            <a:r>
              <a:rPr lang="en-US" sz="2400" dirty="0"/>
              <a:t> </a:t>
            </a:r>
            <a:r>
              <a:rPr lang="sr-Cyrl-CS" sz="2400" dirty="0"/>
              <a:t>Европских</a:t>
            </a:r>
            <a:r>
              <a:rPr lang="en-US" sz="2400" dirty="0"/>
              <a:t> </a:t>
            </a:r>
            <a:r>
              <a:rPr lang="sr-Cyrl-CS" sz="2400" dirty="0"/>
              <a:t>земаља</a:t>
            </a:r>
            <a:r>
              <a:rPr lang="en-US" sz="2400" dirty="0"/>
              <a:t>&gt;</a:t>
            </a:r>
            <a:r>
              <a:rPr lang="sr-Cyrl-CS" sz="2400" dirty="0"/>
              <a:t>код</a:t>
            </a:r>
            <a:r>
              <a:rPr lang="en-US" sz="2400" dirty="0"/>
              <a:t> </a:t>
            </a:r>
            <a:r>
              <a:rPr lang="sr-Cyrl-CS" sz="2400" dirty="0"/>
              <a:t>мушкараца</a:t>
            </a:r>
            <a:endParaRPr lang="en-US" sz="2400" dirty="0"/>
          </a:p>
          <a:p>
            <a:pPr>
              <a:buNone/>
            </a:pPr>
            <a:r>
              <a:rPr lang="en-US" sz="2400" dirty="0"/>
              <a:t>     </a:t>
            </a:r>
            <a:r>
              <a:rPr lang="sr-Cyrl-CS" sz="2400" dirty="0"/>
              <a:t>су</a:t>
            </a:r>
            <a:r>
              <a:rPr lang="en-US" sz="2400" dirty="0"/>
              <a:t> </a:t>
            </a:r>
            <a:r>
              <a:rPr lang="sr-Cyrl-CS" sz="2400" dirty="0"/>
              <a:t>рак</a:t>
            </a:r>
            <a:r>
              <a:rPr lang="en-US" sz="2400" dirty="0"/>
              <a:t> </a:t>
            </a:r>
            <a:r>
              <a:rPr lang="sr-Cyrl-CS" sz="2400" u="sng" dirty="0"/>
              <a:t>плућа</a:t>
            </a:r>
            <a:r>
              <a:rPr lang="en-US" sz="2400" u="sng" dirty="0"/>
              <a:t>, </a:t>
            </a:r>
            <a:r>
              <a:rPr lang="sr-Cyrl-CS" sz="2400" u="sng" dirty="0"/>
              <a:t>колона</a:t>
            </a:r>
            <a:r>
              <a:rPr lang="en-US" sz="2400" u="sng" dirty="0"/>
              <a:t> </a:t>
            </a:r>
            <a:r>
              <a:rPr lang="sr-Cyrl-CS" sz="2400" u="sng" dirty="0"/>
              <a:t>и</a:t>
            </a:r>
            <a:r>
              <a:rPr lang="en-US" sz="2400" u="sng" dirty="0"/>
              <a:t> </a:t>
            </a:r>
            <a:r>
              <a:rPr lang="sr-Cyrl-CS" sz="2400" u="sng" dirty="0"/>
              <a:t>ректума</a:t>
            </a:r>
            <a:r>
              <a:rPr lang="en-US" sz="2400" dirty="0"/>
              <a:t>, </a:t>
            </a:r>
            <a:r>
              <a:rPr lang="sr-Cyrl-CS" sz="2400" dirty="0"/>
              <a:t>а</a:t>
            </a:r>
            <a:r>
              <a:rPr lang="en-US" sz="2400" dirty="0"/>
              <a:t> </a:t>
            </a:r>
            <a:r>
              <a:rPr lang="sr-Cyrl-CS" sz="2400" dirty="0"/>
              <a:t>код</a:t>
            </a:r>
            <a:r>
              <a:rPr lang="en-US" sz="2400" dirty="0"/>
              <a:t> </a:t>
            </a:r>
            <a:r>
              <a:rPr lang="sr-Cyrl-CS" sz="2400" dirty="0"/>
              <a:t>жена</a:t>
            </a:r>
            <a:r>
              <a:rPr lang="en-US" sz="2400" dirty="0"/>
              <a:t> </a:t>
            </a:r>
            <a:r>
              <a:rPr lang="sr-Cyrl-CS" sz="2400" dirty="0"/>
              <a:t>су</a:t>
            </a:r>
            <a:r>
              <a:rPr lang="en-US" sz="2400" dirty="0"/>
              <a:t> </a:t>
            </a:r>
            <a:r>
              <a:rPr lang="sr-Cyrl-CS" sz="2400" u="sng" dirty="0"/>
              <a:t>рак</a:t>
            </a:r>
            <a:r>
              <a:rPr lang="en-US" sz="2400" u="sng" dirty="0"/>
              <a:t> </a:t>
            </a:r>
            <a:r>
              <a:rPr lang="sr-Cyrl-CS" sz="2400" u="sng" dirty="0"/>
              <a:t>дојке</a:t>
            </a:r>
            <a:r>
              <a:rPr lang="en-US" sz="2400" u="sng" dirty="0"/>
              <a:t> </a:t>
            </a:r>
            <a:r>
              <a:rPr lang="sr-Cyrl-CS" sz="2400" u="sng" dirty="0"/>
              <a:t>и</a:t>
            </a:r>
            <a:r>
              <a:rPr lang="en-US" sz="2400" u="sng" dirty="0"/>
              <a:t> </a:t>
            </a:r>
            <a:r>
              <a:rPr lang="sr-Cyrl-CS" sz="2400" u="sng" dirty="0"/>
              <a:t>грлића</a:t>
            </a:r>
            <a:r>
              <a:rPr lang="en-US" sz="2400" u="sng" dirty="0"/>
              <a:t> </a:t>
            </a:r>
            <a:r>
              <a:rPr lang="sr-Cyrl-CS" sz="2400" u="sng" dirty="0"/>
              <a:t>материце</a:t>
            </a:r>
            <a:r>
              <a:rPr lang="en-US" sz="2400" u="sng" dirty="0"/>
              <a:t>.</a:t>
            </a:r>
          </a:p>
          <a:p>
            <a:r>
              <a:rPr lang="sr-Cyrl-CS" sz="2400" dirty="0"/>
              <a:t>скоро</a:t>
            </a:r>
            <a:r>
              <a:rPr lang="en-US" sz="2400" dirty="0"/>
              <a:t> 60 % </a:t>
            </a:r>
            <a:r>
              <a:rPr lang="sr-Cyrl-CS" sz="2400" dirty="0"/>
              <a:t>се</a:t>
            </a:r>
            <a:r>
              <a:rPr lang="en-US" sz="2400" dirty="0"/>
              <a:t> </a:t>
            </a:r>
            <a:r>
              <a:rPr lang="sr-Cyrl-CS" sz="2400" dirty="0"/>
              <a:t>јавља</a:t>
            </a:r>
            <a:r>
              <a:rPr lang="pl-PL" sz="2400" dirty="0"/>
              <a:t> </a:t>
            </a:r>
            <a:r>
              <a:rPr lang="sr-Cyrl-CS" sz="2400" dirty="0"/>
              <a:t>код</a:t>
            </a:r>
            <a:r>
              <a:rPr lang="pl-PL" sz="2400" dirty="0"/>
              <a:t> </a:t>
            </a:r>
            <a:r>
              <a:rPr lang="sr-Cyrl-CS" sz="2400" dirty="0"/>
              <a:t>особа</a:t>
            </a:r>
            <a:r>
              <a:rPr lang="pl-PL" sz="2400" dirty="0"/>
              <a:t> </a:t>
            </a:r>
            <a:r>
              <a:rPr lang="sr-Cyrl-CS" sz="2400" dirty="0"/>
              <a:t>старости</a:t>
            </a:r>
            <a:r>
              <a:rPr lang="pl-PL" sz="2400" dirty="0"/>
              <a:t> </a:t>
            </a:r>
            <a:r>
              <a:rPr lang="sr-Cyrl-CS" sz="2400" dirty="0"/>
              <a:t>од</a:t>
            </a:r>
            <a:r>
              <a:rPr lang="pl-PL" sz="2400" dirty="0"/>
              <a:t> 65. </a:t>
            </a:r>
            <a:r>
              <a:rPr lang="sr-Cyrl-CS" sz="2400" dirty="0"/>
              <a:t>година</a:t>
            </a:r>
            <a:r>
              <a:rPr lang="pl-PL" sz="2400" dirty="0"/>
              <a:t> </a:t>
            </a:r>
            <a:r>
              <a:rPr lang="sr-Cyrl-CS" sz="2400" dirty="0"/>
              <a:t>и</a:t>
            </a:r>
            <a:r>
              <a:rPr lang="pl-PL" sz="2400" dirty="0"/>
              <a:t> </a:t>
            </a:r>
            <a:r>
              <a:rPr lang="sr-Cyrl-CS" sz="2400" dirty="0"/>
              <a:t>старијих</a:t>
            </a:r>
            <a:endParaRPr lang="en-US" sz="2400" u="sn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880"/>
    </mc:Choice>
    <mc:Fallback xmlns="">
      <p:transition spd="slow" advTm="6888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3648" y="980728"/>
            <a:ext cx="6491288" cy="379925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x-none" b="1" u="sng" dirty="0"/>
              <a:t>Терапија</a:t>
            </a:r>
            <a:r>
              <a:rPr lang="en-GB" b="1" u="sng" dirty="0"/>
              <a:t> </a:t>
            </a:r>
            <a:r>
              <a:rPr lang="x-none" b="1" u="sng" dirty="0"/>
              <a:t>бола</a:t>
            </a:r>
            <a:r>
              <a:rPr lang="en-GB" b="1" u="sng" dirty="0"/>
              <a:t> </a:t>
            </a:r>
            <a:r>
              <a:rPr lang="x-none" b="1" u="sng" dirty="0"/>
              <a:t>и</a:t>
            </a:r>
            <a:r>
              <a:rPr lang="en-GB" b="1" u="sng" dirty="0"/>
              <a:t> </a:t>
            </a:r>
            <a:r>
              <a:rPr lang="x-none" b="1" u="sng" dirty="0"/>
              <a:t>ожиљака</a:t>
            </a:r>
            <a:r>
              <a:rPr lang="en-GB" dirty="0"/>
              <a:t> </a:t>
            </a:r>
            <a:br>
              <a:rPr lang="en-GB" dirty="0"/>
            </a:br>
            <a:br>
              <a:rPr lang="en-GB" dirty="0"/>
            </a:br>
            <a:r>
              <a:rPr lang="x-none" b="1" u="sng" dirty="0"/>
              <a:t>Дисајна</a:t>
            </a:r>
            <a:r>
              <a:rPr lang="en-GB" b="1" u="sng" dirty="0"/>
              <a:t> </a:t>
            </a:r>
            <a:r>
              <a:rPr lang="x-none" b="1" u="sng" dirty="0"/>
              <a:t>терапија</a:t>
            </a:r>
            <a:endParaRPr lang="en-US" b="1" u="sn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2"/>
    </mc:Choice>
    <mc:Fallback xmlns="">
      <p:transition spd="slow" advTm="11062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/>
              <a:t>Дренажа</a:t>
            </a:r>
            <a:r>
              <a:rPr lang="en-GB"/>
              <a:t> </a:t>
            </a:r>
            <a:r>
              <a:rPr lang="x-none"/>
              <a:t>дисајних</a:t>
            </a:r>
            <a:r>
              <a:rPr lang="en-GB"/>
              <a:t> </a:t>
            </a:r>
            <a:r>
              <a:rPr lang="x-none"/>
              <a:t>путева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28895"/>
            <a:ext cx="7472386" cy="3614749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x-none" sz="3600" dirty="0"/>
              <a:t>се</a:t>
            </a:r>
            <a:r>
              <a:rPr lang="en-GB" sz="3600" dirty="0"/>
              <a:t> </a:t>
            </a:r>
            <a:r>
              <a:rPr lang="x-none" sz="3600" dirty="0"/>
              <a:t>спроводи</a:t>
            </a:r>
            <a:r>
              <a:rPr lang="en-GB" sz="3600" dirty="0"/>
              <a:t> </a:t>
            </a:r>
            <a:r>
              <a:rPr lang="x-none" sz="3600"/>
              <a:t>кроз</a:t>
            </a:r>
            <a:r>
              <a:rPr lang="en-GB" sz="3600" dirty="0"/>
              <a:t> </a:t>
            </a:r>
            <a:r>
              <a:rPr lang="x-none" sz="3600"/>
              <a:t>одре</a:t>
            </a:r>
            <a:r>
              <a:rPr lang="sr-Cyrl-CS" sz="3600" dirty="0"/>
              <a:t>ђ</a:t>
            </a:r>
            <a:r>
              <a:rPr lang="x-none" sz="3600"/>
              <a:t>ене</a:t>
            </a:r>
            <a:r>
              <a:rPr lang="en-GB" sz="3600" dirty="0"/>
              <a:t> </a:t>
            </a:r>
            <a:r>
              <a:rPr lang="x-none" sz="3600" dirty="0"/>
              <a:t>дренажне</a:t>
            </a:r>
            <a:r>
              <a:rPr lang="en-GB" sz="3600" dirty="0"/>
              <a:t> </a:t>
            </a:r>
            <a:r>
              <a:rPr lang="x-none" sz="3600" dirty="0"/>
              <a:t>позиције</a:t>
            </a:r>
            <a:r>
              <a:rPr lang="en-GB" sz="3600" dirty="0"/>
              <a:t> </a:t>
            </a:r>
            <a:r>
              <a:rPr lang="x-none" sz="3600" dirty="0"/>
              <a:t>уз</a:t>
            </a:r>
            <a:r>
              <a:rPr lang="en-GB" sz="3600" dirty="0"/>
              <a:t> </a:t>
            </a:r>
            <a:r>
              <a:rPr lang="x-none" sz="3600" dirty="0"/>
              <a:t>предходну</a:t>
            </a:r>
            <a:r>
              <a:rPr lang="en-GB" sz="3600" dirty="0"/>
              <a:t> </a:t>
            </a:r>
            <a:r>
              <a:rPr lang="x-none" sz="3600"/>
              <a:t>примену</a:t>
            </a:r>
            <a:r>
              <a:rPr lang="en-GB" sz="3600" dirty="0"/>
              <a:t> </a:t>
            </a:r>
            <a:r>
              <a:rPr lang="x-none" sz="3600"/>
              <a:t>с</a:t>
            </a:r>
            <a:r>
              <a:rPr lang="sr-Cyrl-CS" sz="3600" dirty="0"/>
              <a:t>е</a:t>
            </a:r>
            <a:r>
              <a:rPr lang="x-none" sz="3600"/>
              <a:t>кретолитика</a:t>
            </a:r>
            <a:r>
              <a:rPr lang="en-GB" sz="3600" dirty="0"/>
              <a:t>. </a:t>
            </a:r>
            <a:endParaRPr lang="sr-Latn-CS" sz="3600" dirty="0"/>
          </a:p>
          <a:p>
            <a:pPr algn="just" eaLnBrk="1" hangingPunct="1">
              <a:lnSpc>
                <a:spcPct val="90000"/>
              </a:lnSpc>
              <a:defRPr/>
            </a:pPr>
            <a:endParaRPr lang="sr-Latn-C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09"/>
    </mc:Choice>
    <mc:Fallback xmlns="">
      <p:transition spd="slow" advTm="12409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x-none" b="1" u="sng"/>
              <a:t>Побољшање</a:t>
            </a:r>
            <a:r>
              <a:rPr lang="en-GB" b="1" u="sng"/>
              <a:t> </a:t>
            </a:r>
            <a:r>
              <a:rPr lang="x-none" b="1" u="sng"/>
              <a:t>телесне</a:t>
            </a:r>
            <a:r>
              <a:rPr lang="en-GB" b="1" u="sng"/>
              <a:t> </a:t>
            </a:r>
            <a:r>
              <a:rPr lang="x-none" b="1" u="sng"/>
              <a:t>кондиције</a:t>
            </a:r>
            <a:r>
              <a:rPr lang="en-GB" b="1" u="sng"/>
              <a:t> </a:t>
            </a:r>
            <a:r>
              <a:rPr lang="x-none" b="1" u="sng"/>
              <a:t>кроз</a:t>
            </a:r>
            <a:r>
              <a:rPr lang="en-GB" b="1" u="sng"/>
              <a:t> </a:t>
            </a:r>
            <a:r>
              <a:rPr lang="x-none" b="1" u="sng"/>
              <a:t>спорт</a:t>
            </a:r>
            <a:endParaRPr lang="en-US" b="1" u="sng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6202362" cy="3989388"/>
          </a:xfrm>
        </p:spPr>
        <p:txBody>
          <a:bodyPr/>
          <a:lstStyle/>
          <a:p>
            <a:pPr algn="just" eaLnBrk="1" hangingPunct="1">
              <a:defRPr/>
            </a:pPr>
            <a:r>
              <a:rPr lang="x-none" sz="2400" dirty="0"/>
              <a:t>Могу</a:t>
            </a:r>
            <a:r>
              <a:rPr lang="sr-Latn-CS" sz="2400" dirty="0"/>
              <a:t> </a:t>
            </a:r>
            <a:r>
              <a:rPr lang="x-none" sz="2400" dirty="0"/>
              <a:t>се</a:t>
            </a:r>
            <a:r>
              <a:rPr lang="sr-Latn-CS" sz="2400" dirty="0"/>
              <a:t> </a:t>
            </a:r>
            <a:r>
              <a:rPr lang="x-none" sz="2400" dirty="0"/>
              <a:t>бавити</a:t>
            </a:r>
            <a:r>
              <a:rPr lang="en-GB" sz="2400" dirty="0"/>
              <a:t> </a:t>
            </a:r>
            <a:r>
              <a:rPr lang="x-none" sz="2400" dirty="0"/>
              <a:t>спортским</a:t>
            </a:r>
            <a:r>
              <a:rPr lang="en-GB" sz="2400" dirty="0"/>
              <a:t> </a:t>
            </a:r>
            <a:r>
              <a:rPr lang="x-none" sz="2400" dirty="0"/>
              <a:t>активностима</a:t>
            </a:r>
            <a:r>
              <a:rPr lang="en-GB" sz="2400" dirty="0"/>
              <a:t>. </a:t>
            </a:r>
            <a:endParaRPr lang="sr-Latn-CS" sz="2400" dirty="0"/>
          </a:p>
          <a:p>
            <a:pPr algn="just" eaLnBrk="1" hangingPunct="1">
              <a:defRPr/>
            </a:pPr>
            <a:endParaRPr lang="sr-Latn-CS" sz="2400" dirty="0"/>
          </a:p>
          <a:p>
            <a:pPr algn="just" eaLnBrk="1" hangingPunct="1">
              <a:defRPr/>
            </a:pPr>
            <a:r>
              <a:rPr lang="x-none" sz="2400" dirty="0"/>
              <a:t>Претпоставка</a:t>
            </a:r>
            <a:r>
              <a:rPr lang="en-GB" sz="2400" dirty="0"/>
              <a:t> </a:t>
            </a:r>
            <a:r>
              <a:rPr lang="x-none" sz="2400" dirty="0"/>
              <a:t>да</a:t>
            </a:r>
            <a:r>
              <a:rPr lang="en-GB" sz="2400" dirty="0"/>
              <a:t> </a:t>
            </a:r>
            <a:r>
              <a:rPr lang="x-none" sz="2400" dirty="0"/>
              <a:t>су</a:t>
            </a:r>
            <a:r>
              <a:rPr lang="en-GB" sz="2400" dirty="0"/>
              <a:t> </a:t>
            </a:r>
            <a:r>
              <a:rPr lang="x-none" sz="2400" dirty="0"/>
              <a:t>зрачна</a:t>
            </a:r>
            <a:r>
              <a:rPr lang="en-GB" sz="2400" dirty="0"/>
              <a:t> </a:t>
            </a:r>
            <a:r>
              <a:rPr lang="x-none" sz="2400" dirty="0"/>
              <a:t>и</a:t>
            </a:r>
            <a:r>
              <a:rPr lang="en-GB" sz="2400" dirty="0"/>
              <a:t> </a:t>
            </a:r>
            <a:r>
              <a:rPr lang="x-none" sz="2400" dirty="0"/>
              <a:t>хемотерапија</a:t>
            </a:r>
            <a:r>
              <a:rPr lang="en-GB" sz="2400" dirty="0"/>
              <a:t> </a:t>
            </a:r>
            <a:r>
              <a:rPr lang="x-none" sz="2400" dirty="0"/>
              <a:t>завршен</a:t>
            </a:r>
            <a:r>
              <a:rPr lang="sr-Cyrl-RS" sz="2400" dirty="0"/>
              <a:t>е,</a:t>
            </a:r>
            <a:r>
              <a:rPr lang="en-GB" sz="2400" dirty="0"/>
              <a:t> </a:t>
            </a:r>
            <a:r>
              <a:rPr lang="x-none" sz="2400" dirty="0"/>
              <a:t>да</a:t>
            </a:r>
            <a:r>
              <a:rPr lang="en-GB" sz="2400" dirty="0"/>
              <a:t> </a:t>
            </a:r>
            <a:r>
              <a:rPr lang="x-none" sz="2400" dirty="0"/>
              <a:t>је</a:t>
            </a:r>
            <a:r>
              <a:rPr lang="en-GB" sz="2400" dirty="0"/>
              <a:t> </a:t>
            </a:r>
            <a:r>
              <a:rPr lang="x-none" sz="2400" dirty="0"/>
              <a:t>раме</a:t>
            </a:r>
            <a:r>
              <a:rPr lang="en-GB" sz="2400" dirty="0"/>
              <a:t> </a:t>
            </a:r>
            <a:r>
              <a:rPr lang="x-none" sz="2400" dirty="0"/>
              <a:t>слободно</a:t>
            </a:r>
            <a:r>
              <a:rPr lang="en-GB" sz="2400" dirty="0"/>
              <a:t>, </a:t>
            </a:r>
            <a:r>
              <a:rPr lang="x-none" sz="2400" dirty="0"/>
              <a:t>покретљиво</a:t>
            </a:r>
            <a:r>
              <a:rPr lang="en-GB" sz="2400" dirty="0"/>
              <a:t> </a:t>
            </a:r>
            <a:r>
              <a:rPr lang="x-none" sz="2400" dirty="0"/>
              <a:t>и</a:t>
            </a:r>
            <a:r>
              <a:rPr lang="en-GB" sz="2400" dirty="0"/>
              <a:t> </a:t>
            </a:r>
            <a:r>
              <a:rPr lang="x-none" sz="2400" dirty="0"/>
              <a:t>да</a:t>
            </a:r>
            <a:r>
              <a:rPr lang="en-GB" sz="2400" dirty="0"/>
              <a:t> </a:t>
            </a:r>
            <a:r>
              <a:rPr lang="x-none" sz="2400" dirty="0"/>
              <a:t>нема</a:t>
            </a:r>
            <a:r>
              <a:rPr lang="en-GB" sz="2400" dirty="0"/>
              <a:t> </a:t>
            </a:r>
            <a:r>
              <a:rPr lang="x-none" sz="2400" dirty="0"/>
              <a:t>лимфедема</a:t>
            </a:r>
            <a:r>
              <a:rPr lang="en-GB" sz="2400" dirty="0"/>
              <a:t>. </a:t>
            </a:r>
            <a:endParaRPr lang="sr-Latn-CS" sz="2400" dirty="0"/>
          </a:p>
          <a:p>
            <a:pPr algn="just" eaLnBrk="1" hangingPunct="1">
              <a:defRPr/>
            </a:pPr>
            <a:endParaRPr lang="sr-Latn-CS" sz="2400" dirty="0"/>
          </a:p>
          <a:p>
            <a:pPr algn="just" eaLnBrk="1" hangingPunct="1">
              <a:defRPr/>
            </a:pPr>
            <a:r>
              <a:rPr lang="x-none" sz="2400" b="1" dirty="0">
                <a:solidFill>
                  <a:srgbClr val="FF0000"/>
                </a:solidFill>
              </a:rPr>
              <a:t>Преоптерећење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x-none" sz="2400" b="1" dirty="0">
                <a:solidFill>
                  <a:srgbClr val="FF0000"/>
                </a:solidFill>
              </a:rPr>
              <a:t>није</a:t>
            </a:r>
            <a:r>
              <a:rPr lang="en-GB" sz="2400" b="1" dirty="0">
                <a:solidFill>
                  <a:srgbClr val="FF0000"/>
                </a:solidFill>
              </a:rPr>
              <a:t> </a:t>
            </a:r>
            <a:r>
              <a:rPr lang="x-none" sz="2400" b="1" dirty="0">
                <a:solidFill>
                  <a:srgbClr val="FF0000"/>
                </a:solidFill>
              </a:rPr>
              <a:t>пожељно</a:t>
            </a:r>
            <a:r>
              <a:rPr lang="en-GB" sz="2400" dirty="0"/>
              <a:t>, </a:t>
            </a:r>
            <a:r>
              <a:rPr lang="x-none" sz="2400" dirty="0"/>
              <a:t>јер</a:t>
            </a:r>
            <a:r>
              <a:rPr lang="en-GB" sz="2400" dirty="0"/>
              <a:t> </a:t>
            </a:r>
            <a:r>
              <a:rPr lang="x-none" sz="2400" dirty="0"/>
              <a:t>може</a:t>
            </a:r>
            <a:r>
              <a:rPr lang="en-GB" sz="2400" dirty="0"/>
              <a:t> </a:t>
            </a:r>
            <a:r>
              <a:rPr lang="x-none" sz="2400" dirty="0"/>
              <a:t>условити</a:t>
            </a:r>
            <a:r>
              <a:rPr lang="en-GB" sz="2400" dirty="0"/>
              <a:t> </a:t>
            </a:r>
            <a:r>
              <a:rPr lang="x-none" sz="2400" dirty="0"/>
              <a:t>појаву</a:t>
            </a:r>
            <a:r>
              <a:rPr lang="en-GB" sz="2400" dirty="0"/>
              <a:t> </a:t>
            </a:r>
            <a:r>
              <a:rPr lang="x-none" sz="2400" dirty="0"/>
              <a:t>болова</a:t>
            </a:r>
            <a:r>
              <a:rPr lang="en-GB" sz="2400" dirty="0"/>
              <a:t> </a:t>
            </a:r>
            <a:r>
              <a:rPr lang="x-none" sz="2400" dirty="0"/>
              <a:t>у</a:t>
            </a:r>
            <a:r>
              <a:rPr lang="en-GB" sz="2400" dirty="0"/>
              <a:t> </a:t>
            </a:r>
            <a:r>
              <a:rPr lang="x-none" sz="2400" dirty="0"/>
              <a:t>рамену</a:t>
            </a:r>
            <a:r>
              <a:rPr lang="en-GB" sz="2400" dirty="0"/>
              <a:t> </a:t>
            </a:r>
            <a:r>
              <a:rPr lang="x-none" sz="2400" dirty="0"/>
              <a:t>као</a:t>
            </a:r>
            <a:r>
              <a:rPr lang="en-GB" sz="2400" dirty="0"/>
              <a:t> </a:t>
            </a:r>
            <a:r>
              <a:rPr lang="x-none" sz="2400" dirty="0"/>
              <a:t>и</a:t>
            </a:r>
            <a:r>
              <a:rPr lang="en-GB" sz="2400" dirty="0"/>
              <a:t> </a:t>
            </a:r>
            <a:r>
              <a:rPr lang="x-none" sz="2400" dirty="0"/>
              <a:t>појаву</a:t>
            </a:r>
            <a:r>
              <a:rPr lang="en-GB" sz="2400" dirty="0"/>
              <a:t> </a:t>
            </a:r>
            <a:r>
              <a:rPr lang="x-none" sz="2400" dirty="0"/>
              <a:t>лимфедема</a:t>
            </a:r>
            <a:r>
              <a:rPr lang="en-GB" sz="2400" dirty="0"/>
              <a:t>. 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51"/>
    </mc:Choice>
    <mc:Fallback xmlns="">
      <p:transition spd="slow" advTm="26851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x-none" sz="4000" u="sng"/>
              <a:t>Најбоље</a:t>
            </a:r>
            <a:r>
              <a:rPr lang="en-GB" sz="4000" u="sng"/>
              <a:t> </a:t>
            </a:r>
            <a:r>
              <a:rPr lang="x-none" sz="4000" u="sng"/>
              <a:t>ефекте</a:t>
            </a:r>
            <a:r>
              <a:rPr lang="en-GB" sz="4000" u="sng"/>
              <a:t> </a:t>
            </a:r>
            <a:r>
              <a:rPr lang="x-none" sz="4000" u="sng"/>
              <a:t>дају</a:t>
            </a:r>
            <a:r>
              <a:rPr lang="en-GB" sz="4000" u="sng"/>
              <a:t> </a:t>
            </a:r>
            <a:r>
              <a:rPr lang="x-none" sz="4000" u="sng"/>
              <a:t>аеробни</a:t>
            </a:r>
            <a:r>
              <a:rPr lang="en-GB" sz="4000" u="sng"/>
              <a:t> </a:t>
            </a:r>
            <a:r>
              <a:rPr lang="x-none" sz="4000" u="sng"/>
              <a:t>спортови</a:t>
            </a:r>
            <a:r>
              <a:rPr lang="en-GB" sz="4000" u="sng"/>
              <a:t>:</a:t>
            </a:r>
            <a:endParaRPr lang="en-US" sz="4000" u="sng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428868"/>
            <a:ext cx="7786742" cy="3143271"/>
          </a:xfrm>
        </p:spPr>
        <p:txBody>
          <a:bodyPr>
            <a:normAutofit lnSpcReduction="10000"/>
          </a:bodyPr>
          <a:lstStyle/>
          <a:p>
            <a:pPr lvl="6">
              <a:lnSpc>
                <a:spcPct val="90000"/>
              </a:lnSpc>
              <a:defRPr/>
            </a:pPr>
            <a:r>
              <a:rPr lang="x-none" sz="4000" b="1" dirty="0"/>
              <a:t>пливање</a:t>
            </a:r>
            <a:r>
              <a:rPr lang="en-GB" sz="4000" b="1" dirty="0"/>
              <a:t>, </a:t>
            </a:r>
            <a:endParaRPr lang="sr-Latn-CS" sz="4000" b="1" dirty="0"/>
          </a:p>
          <a:p>
            <a:pPr lvl="6">
              <a:lnSpc>
                <a:spcPct val="90000"/>
              </a:lnSpc>
              <a:defRPr/>
            </a:pPr>
            <a:r>
              <a:rPr lang="x-none" sz="4000" b="1" dirty="0"/>
              <a:t>шетње</a:t>
            </a:r>
            <a:r>
              <a:rPr lang="en-GB" sz="4000" b="1" dirty="0"/>
              <a:t>, </a:t>
            </a:r>
            <a:endParaRPr lang="sr-Latn-CS" sz="4000" b="1" dirty="0"/>
          </a:p>
          <a:p>
            <a:pPr lvl="6">
              <a:lnSpc>
                <a:spcPct val="90000"/>
              </a:lnSpc>
              <a:defRPr/>
            </a:pPr>
            <a:r>
              <a:rPr lang="x-none" sz="4000" b="1" dirty="0"/>
              <a:t>вожња</a:t>
            </a:r>
            <a:r>
              <a:rPr lang="en-GB" sz="4000" b="1" dirty="0"/>
              <a:t> </a:t>
            </a:r>
            <a:r>
              <a:rPr lang="x-none" sz="4000" b="1" dirty="0"/>
              <a:t>бицикла</a:t>
            </a:r>
            <a:r>
              <a:rPr lang="en-GB" sz="4000" b="1" dirty="0"/>
              <a:t> </a:t>
            </a:r>
          </a:p>
          <a:p>
            <a:pPr lvl="6">
              <a:lnSpc>
                <a:spcPct val="90000"/>
              </a:lnSpc>
              <a:defRPr/>
            </a:pPr>
            <a:r>
              <a:rPr lang="sr-Cyrl-CS" sz="4000" b="1" dirty="0"/>
              <a:t>ј</a:t>
            </a:r>
            <a:r>
              <a:rPr lang="x-none" sz="4000" b="1"/>
              <a:t>ога</a:t>
            </a:r>
            <a:r>
              <a:rPr lang="en-GB" sz="4000" b="1" dirty="0"/>
              <a:t> </a:t>
            </a:r>
            <a:endParaRPr lang="sr-Cyrl-CS" sz="4000" b="1" dirty="0"/>
          </a:p>
          <a:p>
            <a:pPr lvl="6">
              <a:lnSpc>
                <a:spcPct val="90000"/>
              </a:lnSpc>
              <a:defRPr/>
            </a:pPr>
            <a:r>
              <a:rPr lang="sr-Cyrl-CS" sz="4000" b="1" dirty="0"/>
              <a:t>пилатес..</a:t>
            </a:r>
            <a:r>
              <a:rPr lang="en-GB" sz="4000" b="1" dirty="0"/>
              <a:t> </a:t>
            </a:r>
            <a:endParaRPr lang="sr-Latn-CS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18"/>
    </mc:Choice>
    <mc:Fallback xmlns="">
      <p:transition spd="slow" advTm="13918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b="1" u="sng"/>
              <a:t>Терапија</a:t>
            </a:r>
            <a:r>
              <a:rPr lang="en-GB" b="1" u="sng"/>
              <a:t> </a:t>
            </a:r>
            <a:r>
              <a:rPr lang="x-none" b="1" u="sng"/>
              <a:t>опуштања</a:t>
            </a:r>
            <a:endParaRPr lang="en-US" b="1" u="sng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989138"/>
            <a:ext cx="8075612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x-none" sz="2800"/>
              <a:t>Кроз</a:t>
            </a:r>
            <a:r>
              <a:rPr lang="en-GB" sz="2800" dirty="0"/>
              <a:t> </a:t>
            </a:r>
            <a:r>
              <a:rPr lang="x-none" sz="2800"/>
              <a:t>страх</a:t>
            </a:r>
            <a:r>
              <a:rPr lang="en-GB" sz="2800" dirty="0"/>
              <a:t> </a:t>
            </a:r>
            <a:r>
              <a:rPr lang="x-none" sz="2800"/>
              <a:t>и</a:t>
            </a:r>
            <a:r>
              <a:rPr lang="en-GB" sz="2800" dirty="0"/>
              <a:t> </a:t>
            </a:r>
            <a:r>
              <a:rPr lang="x-none" sz="2800"/>
              <a:t>депресивност</a:t>
            </a:r>
            <a:r>
              <a:rPr lang="en-GB" sz="2800" dirty="0"/>
              <a:t> </a:t>
            </a:r>
            <a:r>
              <a:rPr lang="x-none" sz="2800"/>
              <a:t>пацијенткиња</a:t>
            </a:r>
            <a:r>
              <a:rPr lang="en-GB" sz="2800" dirty="0"/>
              <a:t> </a:t>
            </a:r>
            <a:r>
              <a:rPr lang="x-none" sz="2800"/>
              <a:t>мења</a:t>
            </a:r>
            <a:r>
              <a:rPr lang="en-GB" sz="2800" dirty="0"/>
              <a:t> </a:t>
            </a:r>
            <a:r>
              <a:rPr lang="x-none" sz="2800"/>
              <a:t>и</a:t>
            </a:r>
            <a:r>
              <a:rPr lang="en-GB" sz="2800" dirty="0"/>
              <a:t> </a:t>
            </a:r>
            <a:r>
              <a:rPr lang="x-none" sz="2800"/>
              <a:t>сопствену</a:t>
            </a:r>
            <a:r>
              <a:rPr lang="en-GB" sz="2800" dirty="0"/>
              <a:t> </a:t>
            </a:r>
            <a:r>
              <a:rPr lang="x-none" sz="2800"/>
              <a:t>слику</a:t>
            </a:r>
            <a:r>
              <a:rPr lang="en-GB" sz="2800" dirty="0"/>
              <a:t>-</a:t>
            </a:r>
            <a:r>
              <a:rPr lang="x-none" sz="2800"/>
              <a:t>телесну</a:t>
            </a:r>
            <a:r>
              <a:rPr lang="en-GB" sz="2800" dirty="0"/>
              <a:t> </a:t>
            </a:r>
            <a:r>
              <a:rPr lang="x-none" sz="2800"/>
              <a:t>шему</a:t>
            </a:r>
            <a:r>
              <a:rPr lang="en-GB" sz="2800" dirty="0"/>
              <a:t>. </a:t>
            </a:r>
            <a:r>
              <a:rPr lang="x-none" sz="2800"/>
              <a:t>Протрахирана</a:t>
            </a:r>
            <a:r>
              <a:rPr lang="en-GB" sz="2800" dirty="0"/>
              <a:t> </a:t>
            </a:r>
            <a:r>
              <a:rPr lang="x-none" sz="2800"/>
              <a:t>стрес</a:t>
            </a:r>
            <a:r>
              <a:rPr lang="en-GB" sz="2800" dirty="0"/>
              <a:t>-</a:t>
            </a:r>
            <a:r>
              <a:rPr lang="x-none" sz="2800"/>
              <a:t>ситуација</a:t>
            </a:r>
            <a:r>
              <a:rPr lang="en-GB" sz="2800" dirty="0"/>
              <a:t> </a:t>
            </a:r>
            <a:r>
              <a:rPr lang="x-none" sz="2800"/>
              <a:t>води</a:t>
            </a:r>
            <a:r>
              <a:rPr lang="en-GB" sz="2800" dirty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Cyrl-CS" sz="2400" dirty="0"/>
              <a:t>П</a:t>
            </a:r>
            <a:r>
              <a:rPr lang="x-none" sz="2400"/>
              <a:t>сих</a:t>
            </a:r>
            <a:r>
              <a:rPr lang="sr-Cyrl-CS" sz="2400" dirty="0"/>
              <a:t>ичким и </a:t>
            </a:r>
            <a:r>
              <a:rPr lang="x-none" sz="2400"/>
              <a:t>вегетативним</a:t>
            </a:r>
            <a:r>
              <a:rPr lang="en-GB" sz="2400" dirty="0"/>
              <a:t> </a:t>
            </a:r>
            <a:r>
              <a:rPr lang="x-none" sz="2400"/>
              <a:t>сметњама</a:t>
            </a:r>
            <a:r>
              <a:rPr lang="en-GB" sz="2400" dirty="0"/>
              <a:t>,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x-none" sz="2400"/>
              <a:t>слабљену</a:t>
            </a:r>
            <a:r>
              <a:rPr lang="en-GB" sz="2400" dirty="0"/>
              <a:t> </a:t>
            </a:r>
            <a:r>
              <a:rPr lang="x-none" sz="2400"/>
              <a:t>имуног</a:t>
            </a:r>
            <a:r>
              <a:rPr lang="en-GB" sz="2400" dirty="0"/>
              <a:t> </a:t>
            </a:r>
            <a:r>
              <a:rPr lang="x-none" sz="2400"/>
              <a:t>система</a:t>
            </a:r>
            <a:r>
              <a:rPr lang="en-GB" sz="2400" dirty="0"/>
              <a:t> </a:t>
            </a:r>
            <a:r>
              <a:rPr lang="x-none" sz="2400"/>
              <a:t>и</a:t>
            </a:r>
            <a:r>
              <a:rPr lang="en-GB" sz="2400" dirty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x-none" sz="2400"/>
              <a:t>интезивирању</a:t>
            </a:r>
            <a:r>
              <a:rPr lang="en-GB" sz="2400" dirty="0"/>
              <a:t> </a:t>
            </a:r>
            <a:r>
              <a:rPr lang="x-none" sz="2400"/>
              <a:t>болова</a:t>
            </a:r>
            <a:r>
              <a:rPr lang="en-GB" sz="2400" dirty="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endParaRPr lang="sr-Latn-CS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x-none" sz="2800"/>
              <a:t>Опуштање</a:t>
            </a:r>
            <a:r>
              <a:rPr lang="en-GB" sz="2800" dirty="0"/>
              <a:t> </a:t>
            </a:r>
            <a:r>
              <a:rPr lang="x-none" sz="2800"/>
              <a:t>значи</a:t>
            </a:r>
            <a:r>
              <a:rPr lang="en-GB" sz="2800" dirty="0"/>
              <a:t> </a:t>
            </a:r>
            <a:r>
              <a:rPr lang="x-none" sz="2800"/>
              <a:t>постизање</a:t>
            </a:r>
            <a:r>
              <a:rPr lang="en-GB" sz="2800" dirty="0"/>
              <a:t> </a:t>
            </a:r>
            <a:r>
              <a:rPr lang="x-none" sz="2800"/>
              <a:t>стања</a:t>
            </a:r>
            <a:r>
              <a:rPr lang="en-GB" sz="2800" dirty="0"/>
              <a:t> </a:t>
            </a:r>
            <a:r>
              <a:rPr lang="x-none" sz="2800"/>
              <a:t>психичке</a:t>
            </a:r>
            <a:r>
              <a:rPr lang="en-GB" sz="2800" dirty="0"/>
              <a:t> </a:t>
            </a:r>
            <a:r>
              <a:rPr lang="x-none" sz="2800"/>
              <a:t>и</a:t>
            </a:r>
            <a:r>
              <a:rPr lang="en-GB" sz="2800" dirty="0"/>
              <a:t> </a:t>
            </a:r>
            <a:r>
              <a:rPr lang="x-none" sz="2800"/>
              <a:t>физичке</a:t>
            </a:r>
            <a:r>
              <a:rPr lang="en-GB" sz="2800" dirty="0"/>
              <a:t> </a:t>
            </a:r>
            <a:r>
              <a:rPr lang="x-none" sz="2800"/>
              <a:t>равнотеже</a:t>
            </a:r>
            <a:r>
              <a:rPr lang="en-GB" sz="2800" dirty="0"/>
              <a:t>, </a:t>
            </a:r>
            <a:r>
              <a:rPr lang="x-none" sz="2800"/>
              <a:t>као</a:t>
            </a:r>
            <a:r>
              <a:rPr lang="en-GB" sz="2800" dirty="0"/>
              <a:t> </a:t>
            </a:r>
            <a:r>
              <a:rPr lang="x-none" sz="2800"/>
              <a:t>основног</a:t>
            </a:r>
            <a:r>
              <a:rPr lang="en-GB" sz="2800" dirty="0"/>
              <a:t> </a:t>
            </a:r>
            <a:r>
              <a:rPr lang="x-none" sz="2800"/>
              <a:t>услова</a:t>
            </a:r>
            <a:r>
              <a:rPr lang="en-GB" sz="2800" dirty="0"/>
              <a:t> </a:t>
            </a:r>
            <a:r>
              <a:rPr lang="x-none" sz="2800"/>
              <a:t>за</a:t>
            </a:r>
            <a:r>
              <a:rPr lang="en-GB" sz="2800" dirty="0"/>
              <a:t> </a:t>
            </a:r>
            <a:r>
              <a:rPr lang="x-none" sz="2800"/>
              <a:t>регенерацију</a:t>
            </a:r>
            <a:r>
              <a:rPr lang="en-GB" sz="2800" dirty="0"/>
              <a:t>. 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91"/>
    </mc:Choice>
    <mc:Fallback xmlns="">
      <p:transition spd="slow" advTm="40691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x-none" sz="4000" b="1" u="sng" dirty="0"/>
              <a:t>Конзервативна</a:t>
            </a:r>
            <a:r>
              <a:rPr lang="en-GB" sz="4000" b="1" u="sng" dirty="0"/>
              <a:t> </a:t>
            </a:r>
            <a:r>
              <a:rPr lang="x-none" sz="4000" b="1" u="sng" dirty="0"/>
              <a:t>терапија</a:t>
            </a:r>
            <a:r>
              <a:rPr lang="en-GB" sz="4000" b="1" u="sng" dirty="0"/>
              <a:t> </a:t>
            </a:r>
            <a:r>
              <a:rPr lang="x-none" sz="4000" b="1" u="sng" dirty="0"/>
              <a:t>лимфедема</a:t>
            </a:r>
            <a:endParaRPr lang="en-US" sz="4000" b="1" u="sng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989138"/>
            <a:ext cx="7138987" cy="4530725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sr-Cyrl-CS" dirty="0"/>
              <a:t>Позиционирање</a:t>
            </a:r>
            <a:r>
              <a:rPr lang="en-GB" dirty="0"/>
              <a:t>,</a:t>
            </a:r>
            <a:r>
              <a:rPr lang="sr-Cyrl-CS" dirty="0">
                <a:solidFill>
                  <a:srgbClr val="FF0000"/>
                </a:solidFill>
              </a:rPr>
              <a:t>елевација</a:t>
            </a:r>
            <a:endParaRPr lang="sr-Latn-CS" dirty="0">
              <a:solidFill>
                <a:srgbClr val="FF0000"/>
              </a:solidFill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dirty="0"/>
              <a:t>Мануелна</a:t>
            </a:r>
            <a:r>
              <a:rPr lang="en-GB" dirty="0"/>
              <a:t> </a:t>
            </a:r>
            <a:r>
              <a:rPr lang="sr-Cyrl-CS" dirty="0"/>
              <a:t>лимфна</a:t>
            </a:r>
            <a:r>
              <a:rPr lang="en-GB" dirty="0"/>
              <a:t> </a:t>
            </a:r>
            <a:r>
              <a:rPr lang="sr-Cyrl-CS" dirty="0"/>
              <a:t>дренажа</a:t>
            </a:r>
            <a:r>
              <a:rPr lang="en-GB" dirty="0"/>
              <a:t>,</a:t>
            </a:r>
            <a:endParaRPr lang="sr-Latn-CS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dirty="0"/>
              <a:t>Компресиона</a:t>
            </a:r>
            <a:r>
              <a:rPr lang="en-GB" dirty="0"/>
              <a:t> </a:t>
            </a:r>
            <a:r>
              <a:rPr lang="sr-Cyrl-CS" dirty="0"/>
              <a:t>терапија</a:t>
            </a:r>
            <a:r>
              <a:rPr lang="en-GB" dirty="0"/>
              <a:t> </a:t>
            </a:r>
          </a:p>
          <a:p>
            <a:pPr marL="609600" indent="-609600" eaLnBrk="1" hangingPunct="1">
              <a:buFontTx/>
              <a:buAutoNum type="arabicPeriod"/>
              <a:defRPr/>
            </a:pPr>
            <a:endParaRPr lang="sr-Latn-CS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sr-Cyrl-CS" dirty="0"/>
              <a:t>Кинезитерапија</a:t>
            </a:r>
            <a:endParaRPr lang="en-US" dirty="0"/>
          </a:p>
          <a:p>
            <a:pPr marL="609600" indent="-609600">
              <a:buFontTx/>
              <a:buAutoNum type="arabicPeriod"/>
              <a:defRPr/>
            </a:pPr>
            <a:r>
              <a:rPr lang="en-US" dirty="0"/>
              <a:t> </a:t>
            </a:r>
            <a:r>
              <a:rPr lang="sr-Cyrl-CS" dirty="0"/>
              <a:t>К</a:t>
            </a:r>
            <a:r>
              <a:rPr lang="sr-Latn-CS" dirty="0"/>
              <a:t>inesiotaping</a:t>
            </a:r>
            <a:r>
              <a:rPr lang="en-US" dirty="0"/>
              <a:t> </a:t>
            </a:r>
          </a:p>
          <a:p>
            <a:pPr marL="609600" indent="-609600">
              <a:buFontTx/>
              <a:buAutoNum type="arabicPeriod"/>
              <a:defRPr/>
            </a:pPr>
            <a:r>
              <a:rPr lang="sr-Latn-CS" dirty="0"/>
              <a:t>L</a:t>
            </a:r>
            <a:r>
              <a:rPr lang="sr-Cyrl-CS" dirty="0"/>
              <a:t>о</a:t>
            </a:r>
            <a:r>
              <a:rPr lang="en-US" dirty="0"/>
              <a:t>w </a:t>
            </a:r>
            <a:r>
              <a:rPr lang="sr-Latn-CS" dirty="0"/>
              <a:t>lever</a:t>
            </a:r>
            <a:r>
              <a:rPr lang="en-US" dirty="0"/>
              <a:t> </a:t>
            </a:r>
            <a:r>
              <a:rPr lang="sr-Latn-CS" dirty="0"/>
              <a:t>laser</a:t>
            </a:r>
            <a:r>
              <a:rPr lang="en-US" dirty="0"/>
              <a:t> </a:t>
            </a:r>
            <a:r>
              <a:rPr lang="sr-Latn-CS" dirty="0"/>
              <a:t>therapy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42"/>
    </mc:Choice>
    <mc:Fallback xmlns="">
      <p:transition spd="slow" advTm="25342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u="sng"/>
              <a:t>Мануелна</a:t>
            </a:r>
            <a:r>
              <a:rPr lang="en-GB" u="sng" dirty="0"/>
              <a:t> </a:t>
            </a:r>
            <a:r>
              <a:rPr lang="x-none" u="sng"/>
              <a:t>лимфна</a:t>
            </a:r>
            <a:r>
              <a:rPr lang="en-GB" u="sng" dirty="0"/>
              <a:t> </a:t>
            </a:r>
            <a:r>
              <a:rPr lang="x-none" u="sng"/>
              <a:t>дренажа</a:t>
            </a:r>
            <a:endParaRPr lang="en-US" u="sng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115064" cy="432913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endParaRPr lang="en-GB" dirty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x-none" dirty="0"/>
              <a:t>Основно</a:t>
            </a:r>
            <a:r>
              <a:rPr lang="en-GB" dirty="0"/>
              <a:t> </a:t>
            </a:r>
            <a:r>
              <a:rPr lang="x-none" dirty="0"/>
              <a:t>деловање</a:t>
            </a:r>
            <a:r>
              <a:rPr lang="en-GB" dirty="0"/>
              <a:t> </a:t>
            </a:r>
            <a:r>
              <a:rPr lang="x-none" dirty="0"/>
              <a:t>је</a:t>
            </a:r>
            <a:r>
              <a:rPr lang="en-GB" dirty="0"/>
              <a:t> </a:t>
            </a:r>
            <a:endParaRPr lang="sr-Latn-CS" dirty="0"/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/>
              <a:t>смањење</a:t>
            </a:r>
            <a:r>
              <a:rPr lang="en-GB" dirty="0"/>
              <a:t> </a:t>
            </a:r>
            <a:r>
              <a:rPr lang="x-none"/>
              <a:t>едема</a:t>
            </a:r>
            <a:endParaRPr lang="sr-Latn-CS" dirty="0"/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dirty="0"/>
              <a:t>смањење</a:t>
            </a:r>
            <a:r>
              <a:rPr lang="en-GB" dirty="0"/>
              <a:t> </a:t>
            </a:r>
            <a:r>
              <a:rPr lang="x-none" dirty="0"/>
              <a:t>бола</a:t>
            </a:r>
            <a:r>
              <a:rPr lang="en-GB" dirty="0"/>
              <a:t>, </a:t>
            </a:r>
            <a:endParaRPr lang="sr-Latn-CS" dirty="0"/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sr-Latn-CS" dirty="0"/>
              <a:t>o</a:t>
            </a:r>
            <a:r>
              <a:rPr lang="sr-Cyrl-CS" dirty="0"/>
              <a:t>пушт</a:t>
            </a:r>
            <a:r>
              <a:rPr lang="x-none"/>
              <a:t>ање</a:t>
            </a:r>
            <a:r>
              <a:rPr lang="en-GB" dirty="0"/>
              <a:t> </a:t>
            </a:r>
            <a:r>
              <a:rPr lang="x-none" dirty="0"/>
              <a:t>мускулатуре</a:t>
            </a:r>
            <a:r>
              <a:rPr lang="en-GB" dirty="0"/>
              <a:t>, </a:t>
            </a:r>
            <a:endParaRPr lang="sr-Latn-CS" dirty="0"/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dirty="0"/>
              <a:t>јачање</a:t>
            </a:r>
            <a:r>
              <a:rPr lang="en-GB" dirty="0"/>
              <a:t> </a:t>
            </a:r>
            <a:r>
              <a:rPr lang="x-none" dirty="0">
                <a:solidFill>
                  <a:srgbClr val="FF0000"/>
                </a:solidFill>
              </a:rPr>
              <a:t>имуног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x-none" dirty="0">
                <a:solidFill>
                  <a:srgbClr val="FF0000"/>
                </a:solidFill>
              </a:rPr>
              <a:t>система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x-none" dirty="0"/>
              <a:t>и</a:t>
            </a:r>
            <a:r>
              <a:rPr lang="en-GB" dirty="0"/>
              <a:t> </a:t>
            </a:r>
            <a:endParaRPr lang="sr-Latn-CS" dirty="0"/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/>
              <a:t>психичка</a:t>
            </a:r>
            <a:r>
              <a:rPr lang="en-GB" dirty="0"/>
              <a:t> </a:t>
            </a:r>
            <a:r>
              <a:rPr lang="x-none"/>
              <a:t>опуштеност</a:t>
            </a:r>
            <a:endParaRPr lang="sr-Latn-C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63"/>
    </mc:Choice>
    <mc:Fallback xmlns="">
      <p:transition spd="slow" advTm="23763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x-none" b="1" u="sng"/>
              <a:t>Компресивна</a:t>
            </a:r>
            <a:r>
              <a:rPr lang="en-GB" b="1" u="sng"/>
              <a:t> </a:t>
            </a:r>
            <a:r>
              <a:rPr lang="x-none" b="1" u="sng"/>
              <a:t>терапија</a:t>
            </a:r>
            <a:r>
              <a:rPr lang="en-GB"/>
              <a:t> 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714488"/>
            <a:ext cx="7429552" cy="432913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Поред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наведене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компресивне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чарапе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за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руку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и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2800" dirty="0">
                <a:solidFill>
                  <a:schemeClr val="bg1">
                    <a:lumMod val="50000"/>
                  </a:schemeClr>
                </a:solidFill>
              </a:rPr>
              <a:t>раме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sr-Cyrl-CS" sz="2800" dirty="0">
                <a:solidFill>
                  <a:schemeClr val="bg1">
                    <a:lumMod val="50000"/>
                  </a:schemeClr>
                </a:solidFill>
              </a:rPr>
              <a:t>могућа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en-GB" sz="2800" u="sng" dirty="0">
              <a:solidFill>
                <a:schemeClr val="bg1">
                  <a:lumMod val="50000"/>
                </a:schemeClr>
              </a:solidFill>
            </a:endParaRP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sz="3200" b="1" dirty="0">
                <a:solidFill>
                  <a:schemeClr val="bg1">
                    <a:lumMod val="50000"/>
                  </a:schemeClr>
                </a:solidFill>
              </a:rPr>
              <a:t>компресивна</a:t>
            </a:r>
            <a:r>
              <a:rPr lang="en-GB" sz="3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3200" b="1" dirty="0">
                <a:solidFill>
                  <a:schemeClr val="bg1">
                    <a:lumMod val="50000"/>
                  </a:schemeClr>
                </a:solidFill>
              </a:rPr>
              <a:t>бандажа</a:t>
            </a:r>
            <a:r>
              <a:rPr lang="en-GB" sz="3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3200" b="1" dirty="0">
                <a:solidFill>
                  <a:schemeClr val="bg1">
                    <a:lumMod val="50000"/>
                  </a:schemeClr>
                </a:solidFill>
              </a:rPr>
              <a:t>и</a:t>
            </a:r>
            <a:r>
              <a:rPr lang="en-GB" sz="3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lvl="1" algn="just" eaLnBrk="1" hangingPunct="1">
              <a:lnSpc>
                <a:spcPct val="80000"/>
              </a:lnSpc>
              <a:defRPr/>
            </a:pP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  <a:p>
            <a:pPr lvl="1" algn="just" eaLnBrk="1" hangingPunct="1">
              <a:lnSpc>
                <a:spcPct val="80000"/>
              </a:lnSpc>
              <a:defRPr/>
            </a:pPr>
            <a:endParaRPr lang="en-GB" sz="3200" b="1" dirty="0">
              <a:solidFill>
                <a:schemeClr val="bg1">
                  <a:lumMod val="50000"/>
                </a:schemeClr>
              </a:solidFill>
            </a:endParaRPr>
          </a:p>
          <a:p>
            <a:pPr lvl="1" algn="just" eaLnBrk="1" hangingPunct="1">
              <a:lnSpc>
                <a:spcPct val="80000"/>
              </a:lnSpc>
              <a:defRPr/>
            </a:pPr>
            <a:r>
              <a:rPr lang="x-none" sz="3200" b="1" dirty="0">
                <a:solidFill>
                  <a:schemeClr val="bg1">
                    <a:lumMod val="50000"/>
                  </a:schemeClr>
                </a:solidFill>
              </a:rPr>
              <a:t>механичка</a:t>
            </a:r>
            <a:r>
              <a:rPr lang="en-GB" sz="3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3200" b="1">
                <a:solidFill>
                  <a:schemeClr val="bg1">
                    <a:lumMod val="50000"/>
                  </a:schemeClr>
                </a:solidFill>
              </a:rPr>
              <a:t>апаратурна</a:t>
            </a:r>
            <a:r>
              <a:rPr lang="en-GB" sz="3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x-none" sz="3200" b="1">
                <a:solidFill>
                  <a:schemeClr val="bg1">
                    <a:lumMod val="50000"/>
                  </a:schemeClr>
                </a:solidFill>
              </a:rPr>
              <a:t>компресија</a:t>
            </a: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	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15"/>
    </mc:Choice>
    <mc:Fallback xmlns="">
      <p:transition spd="slow" advTm="14615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Kinesiotaping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CS" dirty="0"/>
              <a:t>Техника</a:t>
            </a:r>
            <a:r>
              <a:rPr lang="sr-Latn-CS" dirty="0"/>
              <a:t> </a:t>
            </a:r>
            <a:r>
              <a:rPr lang="sr-Cyrl-CS" dirty="0"/>
              <a:t>којом</a:t>
            </a:r>
            <a:r>
              <a:rPr lang="sr-Latn-CS" dirty="0"/>
              <a:t> </a:t>
            </a:r>
            <a:r>
              <a:rPr lang="sr-Cyrl-CS" dirty="0"/>
              <a:t>се</a:t>
            </a:r>
            <a:r>
              <a:rPr lang="sr-Latn-CS" dirty="0"/>
              <a:t> </a:t>
            </a:r>
            <a:r>
              <a:rPr lang="sr-Cyrl-CS" dirty="0"/>
              <a:t>коригује</a:t>
            </a:r>
            <a:r>
              <a:rPr lang="sr-Latn-CS" dirty="0"/>
              <a:t> </a:t>
            </a:r>
            <a:r>
              <a:rPr lang="sr-Cyrl-CS" dirty="0"/>
              <a:t>лимфоток</a:t>
            </a:r>
            <a:r>
              <a:rPr lang="sr-Latn-CS" dirty="0"/>
              <a:t> </a:t>
            </a:r>
            <a:r>
              <a:rPr lang="sr-Cyrl-CS" dirty="0"/>
              <a:t>уз</a:t>
            </a:r>
            <a:r>
              <a:rPr lang="sr-Latn-CS" dirty="0"/>
              <a:t> </a:t>
            </a:r>
            <a:r>
              <a:rPr lang="sr-Cyrl-CS" dirty="0"/>
              <a:t>помоћ</a:t>
            </a:r>
            <a:r>
              <a:rPr lang="sr-Latn-CS" dirty="0"/>
              <a:t> </a:t>
            </a:r>
            <a:r>
              <a:rPr lang="sr-Cyrl-CS" dirty="0"/>
              <a:t>еластичне</a:t>
            </a:r>
            <a:r>
              <a:rPr lang="sr-Latn-CS" dirty="0"/>
              <a:t> </a:t>
            </a:r>
            <a:r>
              <a:rPr lang="sr-Cyrl-CS" dirty="0"/>
              <a:t>траке,</a:t>
            </a:r>
            <a:r>
              <a:rPr lang="sr-Latn-CS" dirty="0"/>
              <a:t> </a:t>
            </a:r>
            <a:r>
              <a:rPr lang="sr-Cyrl-CS" dirty="0"/>
              <a:t>која</a:t>
            </a:r>
            <a:r>
              <a:rPr lang="sr-Latn-CS" dirty="0"/>
              <a:t> </a:t>
            </a:r>
            <a:r>
              <a:rPr lang="sr-Cyrl-CS" dirty="0"/>
              <a:t>усмерава</a:t>
            </a:r>
            <a:r>
              <a:rPr lang="sr-Latn-CS" dirty="0"/>
              <a:t> </a:t>
            </a:r>
            <a:r>
              <a:rPr lang="sr-Cyrl-CS" dirty="0"/>
              <a:t>еластична</a:t>
            </a:r>
            <a:r>
              <a:rPr lang="sr-Latn-CS" dirty="0"/>
              <a:t> </a:t>
            </a:r>
            <a:r>
              <a:rPr lang="sr-Cyrl-CS" dirty="0"/>
              <a:t>влакна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кожу</a:t>
            </a:r>
            <a:r>
              <a:rPr lang="sr-Latn-CS" dirty="0"/>
              <a:t>.</a:t>
            </a:r>
            <a:r>
              <a:rPr lang="en-US" dirty="0"/>
              <a:t> </a:t>
            </a:r>
            <a:r>
              <a:rPr lang="sr-Cyrl-CS" dirty="0"/>
              <a:t>Повећава</a:t>
            </a:r>
            <a:r>
              <a:rPr lang="sr-Latn-CS" dirty="0"/>
              <a:t> </a:t>
            </a:r>
            <a:r>
              <a:rPr lang="sr-Cyrl-CS" dirty="0"/>
              <a:t>притисак</a:t>
            </a:r>
            <a:r>
              <a:rPr lang="sr-Latn-CS" dirty="0"/>
              <a:t> </a:t>
            </a:r>
            <a:r>
              <a:rPr lang="sr-Cyrl-CS" dirty="0"/>
              <a:t>на</a:t>
            </a:r>
            <a:r>
              <a:rPr lang="sr-Latn-CS" dirty="0"/>
              <a:t> </a:t>
            </a:r>
            <a:r>
              <a:rPr lang="sr-Cyrl-CS" dirty="0"/>
              <a:t>лимфне</a:t>
            </a:r>
            <a:r>
              <a:rPr lang="sr-Latn-CS" dirty="0"/>
              <a:t> </a:t>
            </a:r>
            <a:r>
              <a:rPr lang="sr-Cyrl-CS" dirty="0"/>
              <a:t>судове&gt;</a:t>
            </a:r>
            <a:r>
              <a:rPr lang="sr-Latn-CS" dirty="0"/>
              <a:t> </a:t>
            </a:r>
            <a:r>
              <a:rPr lang="sr-Cyrl-CS" dirty="0"/>
              <a:t>настаје</a:t>
            </a:r>
            <a:r>
              <a:rPr lang="sr-Latn-CS" dirty="0"/>
              <a:t> </a:t>
            </a:r>
            <a:r>
              <a:rPr lang="sr-Cyrl-CS" dirty="0"/>
              <a:t>простор</a:t>
            </a:r>
            <a:r>
              <a:rPr lang="sr-Latn-CS" dirty="0"/>
              <a:t> </a:t>
            </a:r>
            <a:r>
              <a:rPr lang="sr-Cyrl-CS" dirty="0"/>
              <a:t>који</a:t>
            </a:r>
            <a:r>
              <a:rPr lang="sr-Latn-CS" dirty="0"/>
              <a:t> </a:t>
            </a:r>
            <a:r>
              <a:rPr lang="sr-Cyrl-CS" dirty="0"/>
              <a:t>омогућава</a:t>
            </a:r>
            <a:r>
              <a:rPr lang="sr-Latn-CS" dirty="0"/>
              <a:t> </a:t>
            </a:r>
            <a:r>
              <a:rPr lang="sr-Cyrl-CS" dirty="0"/>
              <a:t>циркулацију</a:t>
            </a:r>
            <a:r>
              <a:rPr lang="en-US" dirty="0"/>
              <a:t> </a:t>
            </a:r>
            <a:r>
              <a:rPr lang="sr-Cyrl-CS" dirty="0"/>
              <a:t>Очекује</a:t>
            </a:r>
            <a:r>
              <a:rPr lang="sr-Latn-CS" dirty="0"/>
              <a:t> </a:t>
            </a:r>
            <a:r>
              <a:rPr lang="sr-Cyrl-CS" dirty="0"/>
              <a:t>се</a:t>
            </a:r>
            <a:r>
              <a:rPr lang="sr-Latn-CS" dirty="0"/>
              <a:t> </a:t>
            </a:r>
            <a:r>
              <a:rPr lang="sr-Cyrl-CS" dirty="0"/>
              <a:t>да</a:t>
            </a:r>
            <a:r>
              <a:rPr lang="sr-Latn-CS" dirty="0"/>
              <a:t> </a:t>
            </a:r>
            <a:r>
              <a:rPr lang="sr-Cyrl-CS" dirty="0"/>
              <a:t>лимфа</a:t>
            </a:r>
            <a:r>
              <a:rPr lang="sr-Latn-CS" dirty="0"/>
              <a:t> </a:t>
            </a:r>
            <a:r>
              <a:rPr lang="sr-Cyrl-CS" dirty="0"/>
              <a:t>иде</a:t>
            </a:r>
            <a:r>
              <a:rPr lang="sr-Latn-CS" dirty="0"/>
              <a:t> </a:t>
            </a:r>
            <a:r>
              <a:rPr lang="sr-Cyrl-CS" dirty="0"/>
              <a:t>ка</a:t>
            </a:r>
            <a:r>
              <a:rPr lang="sr-Latn-CS" dirty="0"/>
              <a:t> </a:t>
            </a:r>
            <a:r>
              <a:rPr lang="sr-Cyrl-CS" dirty="0"/>
              <a:t>већим</a:t>
            </a:r>
            <a:r>
              <a:rPr lang="sr-Latn-CS" dirty="0"/>
              <a:t> </a:t>
            </a:r>
            <a:r>
              <a:rPr lang="sr-Cyrl-CS" dirty="0"/>
              <a:t>лимфним</a:t>
            </a:r>
            <a:r>
              <a:rPr lang="sr-Latn-CS" dirty="0"/>
              <a:t> </a:t>
            </a:r>
            <a:r>
              <a:rPr lang="sr-Cyrl-CS" dirty="0"/>
              <a:t>судовима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чворовима</a:t>
            </a:r>
            <a:endParaRPr lang="en-US" dirty="0"/>
          </a:p>
          <a:p>
            <a:r>
              <a:rPr lang="en-US" dirty="0"/>
              <a:t> </a:t>
            </a:r>
            <a:r>
              <a:rPr lang="sr-Cyrl-CS" dirty="0"/>
              <a:t>Помаже</a:t>
            </a:r>
            <a:r>
              <a:rPr lang="sr-Latn-CS" dirty="0"/>
              <a:t> </a:t>
            </a:r>
            <a:r>
              <a:rPr lang="sr-Cyrl-CS" dirty="0"/>
              <a:t>максималној</a:t>
            </a:r>
            <a:r>
              <a:rPr lang="sr-Latn-CS" dirty="0"/>
              <a:t> </a:t>
            </a:r>
            <a:r>
              <a:rPr lang="sr-Cyrl-CS" dirty="0"/>
              <a:t>контракцији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релаксацији</a:t>
            </a:r>
            <a:r>
              <a:rPr lang="en-US" dirty="0"/>
              <a:t> </a:t>
            </a:r>
            <a:r>
              <a:rPr lang="sr-Latn-CS" dirty="0"/>
              <a:t> </a:t>
            </a:r>
            <a:r>
              <a:rPr lang="sr-Cyrl-CS" dirty="0"/>
              <a:t>мишића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лимфној</a:t>
            </a:r>
            <a:r>
              <a:rPr lang="sr-Latn-CS" dirty="0"/>
              <a:t> </a:t>
            </a:r>
            <a:r>
              <a:rPr lang="sr-Cyrl-CS" dirty="0"/>
              <a:t>дренажи</a:t>
            </a:r>
            <a:r>
              <a:rPr lang="sr-Latn-CS" dirty="0"/>
              <a:t>. </a:t>
            </a:r>
            <a:r>
              <a:rPr lang="sr-Cyrl-CS" dirty="0"/>
              <a:t>Смањује</a:t>
            </a:r>
            <a:r>
              <a:rPr lang="sr-Latn-CS" dirty="0"/>
              <a:t> </a:t>
            </a:r>
            <a:r>
              <a:rPr lang="sr-Cyrl-CS" dirty="0"/>
              <a:t>бол</a:t>
            </a:r>
            <a:r>
              <a:rPr lang="sr-Latn-CS" dirty="0"/>
              <a:t> </a:t>
            </a:r>
            <a:r>
              <a:rPr lang="sr-Cyrl-CS" dirty="0"/>
              <a:t>преко</a:t>
            </a:r>
            <a:r>
              <a:rPr lang="sr-Latn-CS" dirty="0"/>
              <a:t> </a:t>
            </a:r>
            <a:r>
              <a:rPr lang="sr-Cyrl-CS" dirty="0"/>
              <a:t>немијелинских</a:t>
            </a:r>
            <a:r>
              <a:rPr lang="sr-Latn-CS" dirty="0"/>
              <a:t> </a:t>
            </a:r>
            <a:r>
              <a:rPr lang="sr-Cyrl-CS" dirty="0"/>
              <a:t>Ц</a:t>
            </a:r>
            <a:r>
              <a:rPr lang="en-US" dirty="0"/>
              <a:t> </a:t>
            </a:r>
            <a:r>
              <a:rPr lang="sr-Cyrl-CS" dirty="0"/>
              <a:t>влакана</a:t>
            </a:r>
            <a:r>
              <a:rPr lang="sr-Latn-CS" dirty="0"/>
              <a:t>.</a:t>
            </a:r>
            <a:r>
              <a:rPr lang="en-US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24"/>
    </mc:Choice>
    <mc:Fallback xmlns="">
      <p:transition spd="slow" advTm="52324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Тракциони</a:t>
            </a:r>
            <a:r>
              <a:rPr lang="en-US" dirty="0"/>
              <a:t> </a:t>
            </a:r>
            <a:r>
              <a:rPr lang="sr-Cyrl-CS" dirty="0"/>
              <a:t>ефекат</a:t>
            </a:r>
            <a:r>
              <a:rPr lang="en-US" dirty="0"/>
              <a:t> </a:t>
            </a:r>
            <a:r>
              <a:rPr lang="sr-Cyrl-CS" dirty="0"/>
              <a:t>на</a:t>
            </a:r>
            <a:r>
              <a:rPr lang="sr-Latn-CS" dirty="0"/>
              <a:t> </a:t>
            </a:r>
            <a:r>
              <a:rPr lang="sr-Cyrl-CS" dirty="0"/>
              <a:t>кожу</a:t>
            </a:r>
            <a:r>
              <a:rPr lang="sr-Latn-CS" dirty="0"/>
              <a:t> </a:t>
            </a:r>
            <a:r>
              <a:rPr lang="sr-Cyrl-CS" dirty="0"/>
              <a:t>доводи</a:t>
            </a:r>
            <a:r>
              <a:rPr lang="sr-Latn-CS" dirty="0"/>
              <a:t> </a:t>
            </a:r>
            <a:r>
              <a:rPr lang="sr-Cyrl-CS" dirty="0"/>
              <a:t>до</a:t>
            </a:r>
            <a:r>
              <a:rPr lang="sr-Latn-CS" dirty="0"/>
              <a:t> </a:t>
            </a:r>
            <a:r>
              <a:rPr lang="sr-Cyrl-CS" dirty="0"/>
              <a:t>кожног</a:t>
            </a:r>
            <a:r>
              <a:rPr lang="en-US" dirty="0"/>
              <a:t> </a:t>
            </a:r>
            <a:r>
              <a:rPr lang="sr-Cyrl-CS" dirty="0" err="1"/>
              <a:t>проприосептивног</a:t>
            </a:r>
            <a:r>
              <a:rPr lang="en-US" dirty="0"/>
              <a:t> </a:t>
            </a:r>
            <a:r>
              <a:rPr lang="sr-Latn-RS" dirty="0"/>
              <a:t>feedback</a:t>
            </a:r>
            <a:endParaRPr lang="sr-Cyrl-CS" dirty="0"/>
          </a:p>
          <a:p>
            <a:r>
              <a:rPr lang="sr-Latn-CS" dirty="0"/>
              <a:t> </a:t>
            </a:r>
            <a:r>
              <a:rPr lang="sr-Cyrl-CS" dirty="0"/>
              <a:t>повећава</a:t>
            </a:r>
            <a:r>
              <a:rPr lang="sr-Latn-CS" dirty="0"/>
              <a:t> </a:t>
            </a:r>
            <a:r>
              <a:rPr lang="sr-Cyrl-CS" dirty="0"/>
              <a:t>стимулацију</a:t>
            </a:r>
            <a:r>
              <a:rPr lang="en-US" dirty="0"/>
              <a:t> </a:t>
            </a:r>
            <a:r>
              <a:rPr lang="sr-Cyrl-CS" dirty="0"/>
              <a:t>механорецептора</a:t>
            </a:r>
            <a:r>
              <a:rPr lang="sr-Latn-CS" dirty="0"/>
              <a:t> </a:t>
            </a:r>
            <a:r>
              <a:rPr lang="sr-Cyrl-CS" dirty="0"/>
              <a:t>у</a:t>
            </a:r>
            <a:r>
              <a:rPr lang="sr-Latn-CS" dirty="0"/>
              <a:t> </a:t>
            </a:r>
            <a:r>
              <a:rPr lang="sr-Cyrl-CS" dirty="0"/>
              <a:t>кожи</a:t>
            </a:r>
            <a:endParaRPr lang="en-US" dirty="0"/>
          </a:p>
          <a:p>
            <a:r>
              <a:rPr lang="sr-Cyrl-CS" dirty="0"/>
              <a:t>Неинвазивна</a:t>
            </a:r>
            <a:r>
              <a:rPr lang="en-US" dirty="0"/>
              <a:t>,</a:t>
            </a:r>
            <a:r>
              <a:rPr lang="sr-Latn-CS" dirty="0"/>
              <a:t> </a:t>
            </a:r>
            <a:r>
              <a:rPr lang="sr-Cyrl-CS" dirty="0"/>
              <a:t>лака</a:t>
            </a:r>
            <a:r>
              <a:rPr lang="sr-Latn-CS" dirty="0"/>
              <a:t> </a:t>
            </a:r>
            <a:r>
              <a:rPr lang="sr-Cyrl-CS" dirty="0"/>
              <a:t>за</a:t>
            </a:r>
            <a:r>
              <a:rPr lang="sr-Latn-CS" dirty="0"/>
              <a:t> </a:t>
            </a:r>
            <a:r>
              <a:rPr lang="sr-Cyrl-CS" dirty="0"/>
              <a:t>апликовање</a:t>
            </a:r>
            <a:r>
              <a:rPr lang="en-US" dirty="0"/>
              <a:t>,</a:t>
            </a:r>
            <a:r>
              <a:rPr lang="sr-Latn-CS" dirty="0"/>
              <a:t> </a:t>
            </a:r>
            <a:r>
              <a:rPr lang="sr-Cyrl-CS" dirty="0"/>
              <a:t>јефтина</a:t>
            </a:r>
            <a:r>
              <a:rPr lang="en-US" dirty="0"/>
              <a:t>,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водоотпорна</a:t>
            </a:r>
            <a:r>
              <a:rPr lang="sr-Latn-CS" dirty="0"/>
              <a:t> </a:t>
            </a:r>
            <a:r>
              <a:rPr lang="sr-Cyrl-CS" dirty="0"/>
              <a:t>метода</a:t>
            </a:r>
            <a:r>
              <a:rPr lang="sr-Latn-CS" dirty="0"/>
              <a:t> </a:t>
            </a:r>
            <a:r>
              <a:rPr lang="sr-Cyrl-CS" dirty="0"/>
              <a:t>без</a:t>
            </a:r>
            <a:r>
              <a:rPr lang="sr-Latn-CS" dirty="0"/>
              <a:t> </a:t>
            </a:r>
            <a:r>
              <a:rPr lang="sr-Cyrl-CS" dirty="0"/>
              <a:t>нежељених</a:t>
            </a:r>
            <a:r>
              <a:rPr lang="sr-Latn-CS" dirty="0"/>
              <a:t> </a:t>
            </a:r>
            <a:r>
              <a:rPr lang="sr-Cyrl-CS" dirty="0"/>
              <a:t>споредних</a:t>
            </a:r>
            <a:r>
              <a:rPr lang="sr-Latn-CS" dirty="0"/>
              <a:t> </a:t>
            </a:r>
            <a:r>
              <a:rPr lang="sr-Cyrl-CS" dirty="0"/>
              <a:t>ефеката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63"/>
    </mc:Choice>
    <mc:Fallback xmlns="">
      <p:transition spd="slow" advTm="2246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dirty="0"/>
              <a:t>Главни</a:t>
            </a:r>
            <a:r>
              <a:rPr lang="en-US" dirty="0"/>
              <a:t> </a:t>
            </a:r>
            <a:r>
              <a:rPr lang="sr-Cyrl-CS" dirty="0"/>
              <a:t>циљ</a:t>
            </a:r>
            <a:r>
              <a:rPr lang="en-US" dirty="0"/>
              <a:t> </a:t>
            </a:r>
            <a:r>
              <a:rPr lang="sr-Cyrl-CS" dirty="0"/>
              <a:t>лечења</a:t>
            </a:r>
            <a:r>
              <a:rPr lang="en-US" dirty="0"/>
              <a:t> </a:t>
            </a:r>
            <a:r>
              <a:rPr lang="sr-Cyrl-CS" dirty="0"/>
              <a:t>онколошког</a:t>
            </a:r>
            <a:r>
              <a:rPr lang="en-US" dirty="0"/>
              <a:t> </a:t>
            </a:r>
            <a:r>
              <a:rPr lang="sr-Cyrl-CS" dirty="0"/>
              <a:t>болесника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потпуно</a:t>
            </a:r>
            <a:r>
              <a:rPr lang="en-US" dirty="0"/>
              <a:t> </a:t>
            </a:r>
            <a:r>
              <a:rPr lang="sr-Cyrl-CS" dirty="0"/>
              <a:t>уништење</a:t>
            </a:r>
            <a:r>
              <a:rPr lang="sr-Latn-CS" dirty="0"/>
              <a:t> </a:t>
            </a:r>
            <a:r>
              <a:rPr lang="sr-Cyrl-CS" dirty="0"/>
              <a:t>малигног</a:t>
            </a:r>
            <a:r>
              <a:rPr lang="sr-Latn-CS" dirty="0"/>
              <a:t> </a:t>
            </a:r>
            <a:r>
              <a:rPr lang="sr-Cyrl-CS" dirty="0"/>
              <a:t>процеса</a:t>
            </a:r>
            <a:r>
              <a:rPr lang="en-US" dirty="0"/>
              <a:t>. </a:t>
            </a:r>
            <a:endParaRPr lang="sr-Latn-CS" dirty="0"/>
          </a:p>
          <a:p>
            <a:r>
              <a:rPr lang="sr-Cyrl-CS" dirty="0"/>
              <a:t>Медицинска</a:t>
            </a:r>
            <a:r>
              <a:rPr lang="en-US" dirty="0"/>
              <a:t> </a:t>
            </a:r>
            <a:r>
              <a:rPr lang="sr-Cyrl-CS" dirty="0"/>
              <a:t>помоћ</a:t>
            </a:r>
            <a:r>
              <a:rPr lang="en-US" dirty="0"/>
              <a:t> </a:t>
            </a:r>
            <a:r>
              <a:rPr lang="sr-Cyrl-CS" dirty="0"/>
              <a:t>треба</a:t>
            </a:r>
            <a:r>
              <a:rPr lang="en-US" dirty="0"/>
              <a:t> </a:t>
            </a:r>
            <a:r>
              <a:rPr lang="sr-Cyrl-CS" dirty="0"/>
              <a:t>да</a:t>
            </a:r>
            <a:r>
              <a:rPr lang="en-US" dirty="0"/>
              <a:t> </a:t>
            </a:r>
            <a:r>
              <a:rPr lang="sr-Cyrl-CS" dirty="0"/>
              <a:t>буде</a:t>
            </a:r>
            <a:r>
              <a:rPr lang="en-US" dirty="0"/>
              <a:t> </a:t>
            </a:r>
            <a:r>
              <a:rPr lang="sr-Cyrl-CS" dirty="0"/>
              <a:t>пружена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пацијентима</a:t>
            </a:r>
            <a:r>
              <a:rPr lang="en-US" dirty="0"/>
              <a:t>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којих</a:t>
            </a:r>
            <a:r>
              <a:rPr lang="en-US" dirty="0"/>
              <a:t> </a:t>
            </a:r>
            <a:r>
              <a:rPr lang="sr-Cyrl-CS" dirty="0"/>
              <a:t>не</a:t>
            </a:r>
            <a:r>
              <a:rPr lang="en-US" dirty="0"/>
              <a:t> </a:t>
            </a:r>
            <a:r>
              <a:rPr lang="sr-Cyrl-CS" dirty="0"/>
              <a:t>постоји</a:t>
            </a:r>
            <a:r>
              <a:rPr lang="en-US" dirty="0"/>
              <a:t> </a:t>
            </a:r>
            <a:r>
              <a:rPr lang="sr-Cyrl-CS" dirty="0"/>
              <a:t>могућност</a:t>
            </a:r>
            <a:r>
              <a:rPr lang="en-US" dirty="0"/>
              <a:t> </a:t>
            </a:r>
            <a:r>
              <a:rPr lang="sr-Cyrl-CS" dirty="0"/>
              <a:t>излечења</a:t>
            </a:r>
            <a:r>
              <a:rPr lang="en-US" dirty="0"/>
              <a:t>, </a:t>
            </a:r>
            <a:r>
              <a:rPr lang="sr-Cyrl-CS" dirty="0"/>
              <a:t>посебно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терминалној</a:t>
            </a:r>
            <a:r>
              <a:rPr lang="en-US" dirty="0"/>
              <a:t> </a:t>
            </a:r>
            <a:r>
              <a:rPr lang="sr-Cyrl-CS" dirty="0"/>
              <a:t>фази</a:t>
            </a:r>
            <a:r>
              <a:rPr lang="sr-Latn-CS" dirty="0"/>
              <a:t> </a:t>
            </a:r>
            <a:r>
              <a:rPr lang="sr-Cyrl-CS" dirty="0">
                <a:solidFill>
                  <a:srgbClr val="FF0000"/>
                </a:solidFill>
              </a:rPr>
              <a:t>палијативно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лечење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/>
          </a:p>
          <a:p>
            <a:r>
              <a:rPr lang="en-US" dirty="0"/>
              <a:t> </a:t>
            </a:r>
            <a:r>
              <a:rPr lang="sr-Cyrl-CS" dirty="0"/>
              <a:t>Сваког</a:t>
            </a:r>
            <a:r>
              <a:rPr lang="en-US" dirty="0"/>
              <a:t> </a:t>
            </a:r>
            <a:r>
              <a:rPr lang="sr-Cyrl-CS" dirty="0"/>
              <a:t>онколошког</a:t>
            </a:r>
            <a:r>
              <a:rPr lang="en-US" dirty="0"/>
              <a:t> </a:t>
            </a:r>
            <a:r>
              <a:rPr lang="sr-Cyrl-CS" dirty="0"/>
              <a:t>болесника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првом</a:t>
            </a:r>
            <a:r>
              <a:rPr lang="en-US" dirty="0"/>
              <a:t> </a:t>
            </a:r>
            <a:r>
              <a:rPr lang="sr-Cyrl-CS" dirty="0"/>
              <a:t>реду</a:t>
            </a:r>
            <a:r>
              <a:rPr lang="en-US" dirty="0"/>
              <a:t> </a:t>
            </a:r>
            <a:r>
              <a:rPr lang="sr-Cyrl-CS" dirty="0"/>
              <a:t>занима</a:t>
            </a:r>
            <a:r>
              <a:rPr lang="en-US" dirty="0"/>
              <a:t> </a:t>
            </a:r>
            <a:r>
              <a:rPr lang="sr-Cyrl-CS" dirty="0"/>
              <a:t>излечење</a:t>
            </a:r>
            <a:r>
              <a:rPr lang="sr-Latn-CS" dirty="0"/>
              <a:t>,</a:t>
            </a:r>
            <a:r>
              <a:rPr lang="sr-Cyrl-CS" dirty="0"/>
              <a:t>квалитет</a:t>
            </a:r>
            <a:r>
              <a:rPr lang="en-US" dirty="0"/>
              <a:t> </a:t>
            </a:r>
            <a:r>
              <a:rPr lang="sr-Cyrl-CS" dirty="0"/>
              <a:t>живота</a:t>
            </a:r>
            <a:r>
              <a:rPr lang="sr-Latn-CS" dirty="0"/>
              <a:t>,</a:t>
            </a:r>
            <a:r>
              <a:rPr lang="en-US" dirty="0"/>
              <a:t> </a:t>
            </a:r>
            <a:r>
              <a:rPr lang="sr-Cyrl-CS" dirty="0"/>
              <a:t>кроз</a:t>
            </a:r>
            <a:r>
              <a:rPr lang="en-US" dirty="0"/>
              <a:t> </a:t>
            </a:r>
            <a:r>
              <a:rPr lang="sr-Cyrl-CS" dirty="0"/>
              <a:t>смањење</a:t>
            </a:r>
            <a:r>
              <a:rPr lang="en-US" dirty="0"/>
              <a:t> </a:t>
            </a:r>
            <a:r>
              <a:rPr lang="sr-Cyrl-CS" dirty="0"/>
              <a:t>тегоба</a:t>
            </a:r>
            <a:r>
              <a:rPr lang="en-US" dirty="0"/>
              <a:t>, </a:t>
            </a:r>
            <a:r>
              <a:rPr lang="sr-Cyrl-CS" dirty="0"/>
              <a:t>уклањање</a:t>
            </a:r>
            <a:r>
              <a:rPr lang="en-US" dirty="0"/>
              <a:t> </a:t>
            </a:r>
            <a:r>
              <a:rPr lang="sr-Cyrl-CS" dirty="0"/>
              <a:t>бола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исхрану</a:t>
            </a:r>
            <a:r>
              <a:rPr lang="en-US" dirty="0"/>
              <a:t>. </a:t>
            </a:r>
            <a:r>
              <a:rPr lang="sr-Cyrl-CS" dirty="0"/>
              <a:t>Уз</a:t>
            </a:r>
            <a:r>
              <a:rPr lang="sr-Latn-CS" dirty="0"/>
              <a:t> </a:t>
            </a:r>
            <a:r>
              <a:rPr lang="sr-Cyrl-CS" dirty="0"/>
              <a:t>холистички</a:t>
            </a:r>
            <a:r>
              <a:rPr lang="en-US" dirty="0"/>
              <a:t> </a:t>
            </a:r>
            <a:r>
              <a:rPr lang="sr-Cyrl-CS" dirty="0"/>
              <a:t>приступ</a:t>
            </a:r>
            <a:r>
              <a:rPr lang="en-US" dirty="0"/>
              <a:t>, </a:t>
            </a:r>
            <a:r>
              <a:rPr lang="sr-Cyrl-CS" dirty="0"/>
              <a:t>потребан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sr-Latn-CS" dirty="0"/>
              <a:t> </a:t>
            </a:r>
            <a:r>
              <a:rPr lang="sr-Cyrl-CS" dirty="0"/>
              <a:t>интердисциплинарни</a:t>
            </a:r>
            <a:r>
              <a:rPr lang="sr-Latn-CS" dirty="0"/>
              <a:t> </a:t>
            </a:r>
            <a:r>
              <a:rPr lang="sr-Cyrl-CS" dirty="0"/>
              <a:t>приступ</a:t>
            </a:r>
            <a:endParaRPr lang="sr-Latn-CS" dirty="0"/>
          </a:p>
          <a:p>
            <a:r>
              <a:rPr lang="en-US" dirty="0"/>
              <a:t> </a:t>
            </a:r>
            <a:r>
              <a:rPr lang="sr-Cyrl-CS" dirty="0"/>
              <a:t>Средиште</a:t>
            </a:r>
            <a:r>
              <a:rPr lang="en-US" dirty="0"/>
              <a:t> </a:t>
            </a:r>
            <a:r>
              <a:rPr lang="sr-Cyrl-CS" dirty="0"/>
              <a:t>тима</a:t>
            </a:r>
            <a:r>
              <a:rPr lang="en-US" dirty="0"/>
              <a:t> </a:t>
            </a:r>
            <a:r>
              <a:rPr lang="sr-Cyrl-CS" dirty="0"/>
              <a:t>су</a:t>
            </a:r>
            <a:r>
              <a:rPr lang="en-US" dirty="0"/>
              <a:t> </a:t>
            </a:r>
            <a:r>
              <a:rPr lang="sr-Cyrl-CS" dirty="0"/>
              <a:t>пацијент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његова</a:t>
            </a:r>
            <a:r>
              <a:rPr lang="en-US" dirty="0"/>
              <a:t> </a:t>
            </a:r>
            <a:r>
              <a:rPr lang="sr-Cyrl-CS" dirty="0"/>
              <a:t>породица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48"/>
    </mc:Choice>
    <mc:Fallback xmlns="">
      <p:transition spd="slow" advTm="50048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 </a:t>
            </a:r>
            <a:r>
              <a:rPr lang="en-US" dirty="0" err="1"/>
              <a:t>plu</a:t>
            </a:r>
            <a:r>
              <a:rPr lang="sr-Latn-CS" dirty="0"/>
              <a:t>ća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dirty="0"/>
              <a:t>Респираторна</a:t>
            </a:r>
            <a:r>
              <a:rPr lang="es-ES" dirty="0"/>
              <a:t> </a:t>
            </a:r>
            <a:r>
              <a:rPr lang="sr-Cyrl-CS" dirty="0"/>
              <a:t>рехабилитација</a:t>
            </a:r>
            <a:r>
              <a:rPr lang="es-ES" dirty="0"/>
              <a:t> </a:t>
            </a:r>
            <a:r>
              <a:rPr lang="sr-Cyrl-CS" dirty="0"/>
              <a:t>се</a:t>
            </a:r>
            <a:r>
              <a:rPr lang="es-ES" dirty="0"/>
              <a:t> </a:t>
            </a:r>
            <a:r>
              <a:rPr lang="sr-Latn-RS" dirty="0"/>
              <a:t>20 </a:t>
            </a:r>
            <a:r>
              <a:rPr lang="sr-Cyrl-RS" dirty="0"/>
              <a:t>год </a:t>
            </a:r>
            <a:r>
              <a:rPr lang="sr-Cyrl-CS" dirty="0"/>
              <a:t>примењује код</a:t>
            </a:r>
            <a:r>
              <a:rPr lang="en-US" dirty="0"/>
              <a:t> </a:t>
            </a:r>
            <a:r>
              <a:rPr lang="sr-Cyrl-CS" dirty="0"/>
              <a:t>болесника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ресекцијом</a:t>
            </a:r>
            <a:r>
              <a:rPr lang="en-US" dirty="0"/>
              <a:t> </a:t>
            </a:r>
            <a:r>
              <a:rPr lang="sr-Cyrl-CS" dirty="0"/>
              <a:t>плућа</a:t>
            </a:r>
            <a:r>
              <a:rPr lang="sr-Latn-C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b="1" dirty="0"/>
              <a:t>послеоперативном</a:t>
            </a:r>
            <a:r>
              <a:rPr lang="sr-Latn-CS" b="1" dirty="0"/>
              <a:t> </a:t>
            </a:r>
            <a:r>
              <a:rPr lang="sr-Cyrl-CS" b="1" dirty="0"/>
              <a:t>периоду,</a:t>
            </a:r>
            <a:r>
              <a:rPr lang="sr-Cyrl-CS" dirty="0"/>
              <a:t> код</a:t>
            </a:r>
            <a:r>
              <a:rPr lang="en-US" dirty="0"/>
              <a:t> </a:t>
            </a:r>
            <a:r>
              <a:rPr lang="sr-Cyrl-CS" dirty="0"/>
              <a:t>нас</a:t>
            </a:r>
            <a:r>
              <a:rPr lang="en-US" b="1" dirty="0"/>
              <a:t> </a:t>
            </a:r>
            <a:r>
              <a:rPr lang="en-US" dirty="0"/>
              <a:t> </a:t>
            </a:r>
            <a:r>
              <a:rPr lang="sr-Cyrl-CS" dirty="0"/>
              <a:t>задњих</a:t>
            </a:r>
            <a:r>
              <a:rPr lang="en-US" dirty="0"/>
              <a:t> </a:t>
            </a:r>
            <a:r>
              <a:rPr lang="sr-Cyrl-CS" dirty="0"/>
              <a:t>десетак</a:t>
            </a:r>
            <a:r>
              <a:rPr lang="en-US" dirty="0"/>
              <a:t> </a:t>
            </a:r>
            <a:r>
              <a:rPr lang="sr-Cyrl-CS" dirty="0"/>
              <a:t>година.</a:t>
            </a:r>
            <a:r>
              <a:rPr lang="sr-Latn-CS" dirty="0"/>
              <a:t> </a:t>
            </a:r>
            <a:r>
              <a:rPr lang="sr-Cyrl-CS" dirty="0">
                <a:solidFill>
                  <a:srgbClr val="FF0000"/>
                </a:solidFill>
              </a:rPr>
              <a:t>контролисано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и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дозирано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sr-Cyrl-CS" dirty="0">
              <a:solidFill>
                <a:srgbClr val="FF0000"/>
              </a:solidFill>
            </a:endParaRPr>
          </a:p>
          <a:p>
            <a:r>
              <a:rPr lang="sr-Cyrl-CS" dirty="0"/>
              <a:t>Захваљујући</a:t>
            </a:r>
            <a:r>
              <a:rPr lang="en-US" dirty="0"/>
              <a:t> </a:t>
            </a:r>
            <a:r>
              <a:rPr lang="sr-Cyrl-CS" dirty="0"/>
              <a:t>сазнањима</a:t>
            </a:r>
            <a:r>
              <a:rPr lang="en-US" dirty="0"/>
              <a:t> </a:t>
            </a:r>
            <a:r>
              <a:rPr lang="sr-Cyrl-CS" dirty="0"/>
              <a:t>стеченим</a:t>
            </a:r>
            <a:r>
              <a:rPr lang="en-US" dirty="0"/>
              <a:t> </a:t>
            </a:r>
            <a:r>
              <a:rPr lang="sr-Cyrl-CS" dirty="0"/>
              <a:t>на</a:t>
            </a:r>
            <a:r>
              <a:rPr lang="en-US" dirty="0"/>
              <a:t> </a:t>
            </a:r>
            <a:r>
              <a:rPr lang="sr-Cyrl-CS" dirty="0"/>
              <a:t>великим</a:t>
            </a:r>
            <a:r>
              <a:rPr lang="en-US" dirty="0"/>
              <a:t> </a:t>
            </a:r>
            <a:r>
              <a:rPr lang="sr-Cyrl-CS" dirty="0"/>
              <a:t>серијама</a:t>
            </a:r>
            <a:r>
              <a:rPr lang="sr-Latn-CS" dirty="0"/>
              <a:t> </a:t>
            </a:r>
            <a:r>
              <a:rPr lang="sr-Cyrl-CS" dirty="0"/>
              <a:t>болесника</a:t>
            </a:r>
            <a:r>
              <a:rPr lang="pl-PL" dirty="0"/>
              <a:t> </a:t>
            </a:r>
            <a:r>
              <a:rPr lang="sr-Cyrl-CS" dirty="0"/>
              <a:t>у</a:t>
            </a:r>
            <a:r>
              <a:rPr lang="pl-PL" dirty="0"/>
              <a:t> </a:t>
            </a:r>
            <a:r>
              <a:rPr lang="sr-Cyrl-CS" dirty="0"/>
              <a:t>свету</a:t>
            </a:r>
            <a:r>
              <a:rPr lang="pl-PL" dirty="0"/>
              <a:t>, </a:t>
            </a:r>
            <a:r>
              <a:rPr lang="sr-Cyrl-CS" dirty="0"/>
              <a:t>у</a:t>
            </a:r>
            <a:r>
              <a:rPr lang="pl-PL" dirty="0"/>
              <a:t> </a:t>
            </a:r>
            <a:r>
              <a:rPr lang="sr-Cyrl-CS" dirty="0"/>
              <a:t>вишегодишњем</a:t>
            </a:r>
            <a:r>
              <a:rPr lang="pl-PL" dirty="0"/>
              <a:t> </a:t>
            </a:r>
            <a:r>
              <a:rPr lang="sr-Cyrl-CS" dirty="0"/>
              <a:t>периоду</a:t>
            </a:r>
            <a:r>
              <a:rPr lang="pl-PL" dirty="0"/>
              <a:t>, </a:t>
            </a:r>
            <a:r>
              <a:rPr lang="sr-Cyrl-CS" dirty="0"/>
              <a:t>знамо</a:t>
            </a:r>
            <a:r>
              <a:rPr lang="pl-PL" dirty="0"/>
              <a:t> </a:t>
            </a:r>
            <a:r>
              <a:rPr lang="sr-Cyrl-CS" dirty="0"/>
              <a:t>да</a:t>
            </a:r>
            <a:r>
              <a:rPr lang="pl-PL" dirty="0"/>
              <a:t> </a:t>
            </a:r>
            <a:r>
              <a:rPr lang="sr-Cyrl-CS" dirty="0"/>
              <a:t>на</a:t>
            </a:r>
            <a:r>
              <a:rPr lang="pl-PL" dirty="0"/>
              <a:t> </a:t>
            </a:r>
            <a:r>
              <a:rPr lang="sr-Cyrl-CS" dirty="0"/>
              <a:t>основу</a:t>
            </a:r>
            <a:r>
              <a:rPr lang="pl-PL" dirty="0"/>
              <a:t> </a:t>
            </a:r>
            <a:r>
              <a:rPr lang="sr-Cyrl-CS" dirty="0"/>
              <a:t>резултата</a:t>
            </a:r>
            <a:r>
              <a:rPr lang="en-US" dirty="0"/>
              <a:t> </a:t>
            </a:r>
            <a:r>
              <a:rPr lang="sr-Cyrl-CS" dirty="0"/>
              <a:t>стандардних</a:t>
            </a:r>
            <a:r>
              <a:rPr lang="en-US" dirty="0"/>
              <a:t> </a:t>
            </a:r>
            <a:r>
              <a:rPr lang="sr-Cyrl-CS" dirty="0"/>
              <a:t>спирометријских</a:t>
            </a:r>
            <a:r>
              <a:rPr lang="en-US" dirty="0"/>
              <a:t> </a:t>
            </a:r>
            <a:r>
              <a:rPr lang="sr-Cyrl-CS" dirty="0"/>
              <a:t>тестова</a:t>
            </a:r>
            <a:r>
              <a:rPr lang="en-US" dirty="0"/>
              <a:t> </a:t>
            </a:r>
            <a:r>
              <a:rPr lang="sr-Cyrl-CS" dirty="0"/>
              <a:t>није</a:t>
            </a:r>
            <a:r>
              <a:rPr lang="en-US" dirty="0"/>
              <a:t> </a:t>
            </a:r>
            <a:r>
              <a:rPr lang="sr-Cyrl-CS" dirty="0"/>
              <a:t>оправдано</a:t>
            </a:r>
            <a:r>
              <a:rPr lang="en-US" dirty="0"/>
              <a:t> </a:t>
            </a:r>
            <a:r>
              <a:rPr lang="sr-Cyrl-CS" dirty="0"/>
              <a:t>одустати</a:t>
            </a:r>
            <a:r>
              <a:rPr lang="en-US" dirty="0"/>
              <a:t> </a:t>
            </a:r>
            <a:r>
              <a:rPr lang="sr-Cyrl-CS" dirty="0"/>
              <a:t>од хирушког</a:t>
            </a:r>
            <a:r>
              <a:rPr lang="en-US" dirty="0"/>
              <a:t> </a:t>
            </a:r>
            <a:r>
              <a:rPr lang="sr-Cyrl-CS" dirty="0"/>
              <a:t>лечења</a:t>
            </a:r>
            <a:r>
              <a:rPr lang="en-US" dirty="0"/>
              <a:t>.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болесника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граничним</a:t>
            </a:r>
            <a:r>
              <a:rPr lang="en-US" dirty="0"/>
              <a:t> </a:t>
            </a:r>
            <a:r>
              <a:rPr lang="sr-Cyrl-CS" dirty="0"/>
              <a:t>вредностима</a:t>
            </a:r>
            <a:r>
              <a:rPr lang="en-US" dirty="0"/>
              <a:t> </a:t>
            </a:r>
            <a:r>
              <a:rPr lang="sr-Cyrl-CS" dirty="0"/>
              <a:t>тих</a:t>
            </a:r>
            <a:r>
              <a:rPr lang="en-US" dirty="0"/>
              <a:t> </a:t>
            </a:r>
            <a:r>
              <a:rPr lang="sr-Cyrl-CS" dirty="0"/>
              <a:t>тестова</a:t>
            </a:r>
            <a:r>
              <a:rPr lang="sr-Latn-CS" dirty="0"/>
              <a:t> </a:t>
            </a:r>
            <a:r>
              <a:rPr lang="sr-Cyrl-CS" dirty="0"/>
              <a:t>неопходно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спровести</a:t>
            </a:r>
            <a:r>
              <a:rPr lang="en-US" dirty="0"/>
              <a:t> </a:t>
            </a:r>
            <a:r>
              <a:rPr lang="sr-Cyrl-CS" b="1" dirty="0"/>
              <a:t>преоперативно</a:t>
            </a:r>
            <a:r>
              <a:rPr lang="en-US" dirty="0"/>
              <a:t> </a:t>
            </a:r>
            <a:r>
              <a:rPr lang="sr-Cyrl-CS" dirty="0"/>
              <a:t>технике</a:t>
            </a:r>
            <a:r>
              <a:rPr lang="en-US" dirty="0"/>
              <a:t> </a:t>
            </a:r>
            <a:r>
              <a:rPr lang="sr-Cyrl-CS" dirty="0"/>
              <a:t>респираторне</a:t>
            </a:r>
            <a:r>
              <a:rPr lang="en-US" dirty="0"/>
              <a:t> </a:t>
            </a:r>
            <a:r>
              <a:rPr lang="sr-Cyrl-CS" dirty="0"/>
              <a:t>рехабилитације у</a:t>
            </a:r>
            <a:r>
              <a:rPr lang="en-US" dirty="0"/>
              <a:t> </a:t>
            </a:r>
            <a:r>
              <a:rPr lang="sr-Cyrl-CS" dirty="0"/>
              <a:t>комбинацији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терапијом</a:t>
            </a:r>
            <a:r>
              <a:rPr lang="sr-Latn-CS" dirty="0"/>
              <a:t> </a:t>
            </a:r>
            <a:r>
              <a:rPr lang="sr-Cyrl-CS" dirty="0"/>
              <a:t>против</a:t>
            </a:r>
            <a:r>
              <a:rPr lang="sr-Latn-CS" dirty="0"/>
              <a:t> </a:t>
            </a:r>
            <a:r>
              <a:rPr lang="sr-Cyrl-CS" dirty="0"/>
              <a:t>обструкције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45"/>
    </mc:Choice>
    <mc:Fallback xmlns="">
      <p:transition spd="slow" advTm="64445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Пораст</a:t>
            </a:r>
            <a:r>
              <a:rPr lang="en-US" dirty="0"/>
              <a:t> </a:t>
            </a:r>
            <a:r>
              <a:rPr lang="sr-Cyrl-CS" dirty="0"/>
              <a:t>броја</a:t>
            </a:r>
            <a:r>
              <a:rPr lang="en-US" dirty="0"/>
              <a:t> </a:t>
            </a:r>
            <a:r>
              <a:rPr lang="sr-Cyrl-CS" dirty="0"/>
              <a:t>пацијената</a:t>
            </a:r>
            <a:r>
              <a:rPr lang="en-US" dirty="0"/>
              <a:t> </a:t>
            </a:r>
            <a:r>
              <a:rPr lang="sr-Cyrl-CS" dirty="0"/>
              <a:t>са ХОБП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плућа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 </a:t>
            </a:r>
            <a:r>
              <a:rPr lang="sr-Cyrl-CS" dirty="0"/>
              <a:t>значајно</a:t>
            </a:r>
            <a:r>
              <a:rPr lang="en-US" dirty="0"/>
              <a:t>, </a:t>
            </a:r>
            <a:r>
              <a:rPr lang="sr-Cyrl-CS" dirty="0"/>
              <a:t>код</a:t>
            </a:r>
            <a:r>
              <a:rPr lang="en-US" dirty="0"/>
              <a:t> </a:t>
            </a:r>
            <a:r>
              <a:rPr lang="sr-Cyrl-CS" dirty="0"/>
              <a:t>оба</a:t>
            </a:r>
            <a:r>
              <a:rPr lang="en-US" dirty="0"/>
              <a:t> </a:t>
            </a:r>
            <a:r>
              <a:rPr lang="sr-Cyrl-CS" dirty="0"/>
              <a:t>пола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целом</a:t>
            </a:r>
            <a:r>
              <a:rPr lang="sr-Latn-CS" dirty="0"/>
              <a:t> </a:t>
            </a:r>
            <a:r>
              <a:rPr lang="sr-Cyrl-CS" dirty="0"/>
              <a:t>свету</a:t>
            </a:r>
            <a:r>
              <a:rPr lang="pl-PL" dirty="0"/>
              <a:t>,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код</a:t>
            </a:r>
            <a:r>
              <a:rPr lang="pl-PL" dirty="0"/>
              <a:t> </a:t>
            </a:r>
            <a:r>
              <a:rPr lang="sr-Cyrl-CS" dirty="0"/>
              <a:t>нас.Углавном</a:t>
            </a:r>
            <a:r>
              <a:rPr lang="pl-PL" dirty="0"/>
              <a:t>  </a:t>
            </a:r>
            <a:r>
              <a:rPr lang="sr-Cyrl-CS" dirty="0"/>
              <a:t>у</a:t>
            </a:r>
            <a:r>
              <a:rPr lang="pl-PL" dirty="0"/>
              <a:t> </a:t>
            </a:r>
            <a:r>
              <a:rPr lang="sr-Cyrl-CS" dirty="0"/>
              <a:t>старијој</a:t>
            </a:r>
            <a:r>
              <a:rPr lang="pl-PL" dirty="0"/>
              <a:t> </a:t>
            </a:r>
            <a:r>
              <a:rPr lang="sr-Cyrl-CS" dirty="0"/>
              <a:t>популацији</a:t>
            </a:r>
            <a:r>
              <a:rPr lang="pl-PL" dirty="0"/>
              <a:t>. </a:t>
            </a:r>
            <a:r>
              <a:rPr lang="sr-Cyrl-CS" dirty="0"/>
              <a:t>Годишња</a:t>
            </a:r>
            <a:r>
              <a:rPr lang="en-US" dirty="0"/>
              <a:t> </a:t>
            </a:r>
            <a:r>
              <a:rPr lang="sr-Cyrl-CS" dirty="0"/>
              <a:t>инциденција</a:t>
            </a:r>
            <a:r>
              <a:rPr lang="en-US" dirty="0"/>
              <a:t> </a:t>
            </a:r>
            <a:r>
              <a:rPr lang="sr-Cyrl-CS" dirty="0"/>
              <a:t>Са</a:t>
            </a:r>
            <a:r>
              <a:rPr lang="en-US" dirty="0"/>
              <a:t> </a:t>
            </a:r>
            <a:r>
              <a:rPr lang="sr-Cyrl-CS" dirty="0"/>
              <a:t>плућа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најмање</a:t>
            </a:r>
            <a:r>
              <a:rPr lang="en-US" dirty="0"/>
              <a:t> </a:t>
            </a:r>
            <a:r>
              <a:rPr lang="sr-Cyrl-CS" b="1" dirty="0"/>
              <a:t>четири</a:t>
            </a:r>
            <a:r>
              <a:rPr lang="en-US" b="1" dirty="0"/>
              <a:t> </a:t>
            </a:r>
            <a:r>
              <a:rPr lang="sr-Cyrl-CS" b="1" dirty="0"/>
              <a:t>пута</a:t>
            </a:r>
            <a:r>
              <a:rPr lang="en-US" b="1" dirty="0"/>
              <a:t> </a:t>
            </a:r>
            <a:r>
              <a:rPr lang="sr-Cyrl-CS" dirty="0"/>
              <a:t>повећала</a:t>
            </a:r>
            <a:r>
              <a:rPr lang="sr-Latn-CS" dirty="0"/>
              <a:t> </a:t>
            </a:r>
            <a:r>
              <a:rPr lang="sr-Cyrl-CS" dirty="0"/>
              <a:t>код</a:t>
            </a:r>
            <a:r>
              <a:rPr lang="pl-PL" dirty="0"/>
              <a:t> </a:t>
            </a:r>
            <a:r>
              <a:rPr lang="sr-Cyrl-CS" dirty="0"/>
              <a:t>пацијената</a:t>
            </a:r>
            <a:r>
              <a:rPr lang="pl-PL" dirty="0"/>
              <a:t> </a:t>
            </a:r>
            <a:r>
              <a:rPr lang="sr-Cyrl-CS" dirty="0"/>
              <a:t>са</a:t>
            </a:r>
            <a:r>
              <a:rPr lang="pl-PL" dirty="0"/>
              <a:t> </a:t>
            </a:r>
            <a:r>
              <a:rPr lang="sr-Cyrl-CS" dirty="0"/>
              <a:t>ХОБП</a:t>
            </a:r>
            <a:r>
              <a:rPr lang="pl-PL" dirty="0"/>
              <a:t> </a:t>
            </a:r>
            <a:r>
              <a:rPr lang="sr-Cyrl-CS" dirty="0"/>
              <a:t>у</a:t>
            </a:r>
            <a:r>
              <a:rPr lang="pl-PL" dirty="0"/>
              <a:t> </a:t>
            </a:r>
            <a:r>
              <a:rPr lang="sr-Cyrl-CS" dirty="0"/>
              <a:t>односу</a:t>
            </a:r>
            <a:r>
              <a:rPr lang="pl-PL" dirty="0"/>
              <a:t> </a:t>
            </a:r>
            <a:r>
              <a:rPr lang="sr-Cyrl-CS" dirty="0"/>
              <a:t>на</a:t>
            </a:r>
            <a:r>
              <a:rPr lang="pl-PL" dirty="0"/>
              <a:t> </a:t>
            </a:r>
            <a:r>
              <a:rPr lang="en-US" dirty="0"/>
              <a:t> </a:t>
            </a:r>
            <a:r>
              <a:rPr lang="sr-Cyrl-CS" dirty="0"/>
              <a:t>пре</a:t>
            </a:r>
            <a:r>
              <a:rPr lang="en-US" dirty="0"/>
              <a:t> 14 </a:t>
            </a:r>
            <a:r>
              <a:rPr lang="sr-Cyrl-CS" dirty="0"/>
              <a:t>година</a:t>
            </a:r>
            <a:r>
              <a:rPr lang="sr-Latn-CS" dirty="0"/>
              <a:t> (</a:t>
            </a:r>
            <a:r>
              <a:rPr lang="en-US" dirty="0"/>
              <a:t> </a:t>
            </a:r>
            <a:r>
              <a:rPr lang="sr-Cyrl-CS" dirty="0"/>
              <a:t>између</a:t>
            </a:r>
            <a:r>
              <a:rPr lang="en-US" dirty="0"/>
              <a:t> 50-65 %</a:t>
            </a:r>
            <a:r>
              <a:rPr lang="sr-Latn-CS" dirty="0"/>
              <a:t>)</a:t>
            </a:r>
            <a:r>
              <a:rPr lang="en-US" dirty="0"/>
              <a:t>.</a:t>
            </a:r>
            <a:endParaRPr lang="sr-Latn-CS" dirty="0"/>
          </a:p>
          <a:p>
            <a:r>
              <a:rPr lang="sr-Latn-CS" dirty="0"/>
              <a:t> </a:t>
            </a:r>
            <a:r>
              <a:rPr lang="sr-Cyrl-CS" dirty="0"/>
              <a:t>Смањеном</a:t>
            </a:r>
            <a:r>
              <a:rPr lang="en-US" dirty="0"/>
              <a:t> </a:t>
            </a:r>
            <a:r>
              <a:rPr lang="sr-Cyrl-CS" dirty="0"/>
              <a:t>стопом</a:t>
            </a:r>
            <a:r>
              <a:rPr lang="en-US" dirty="0"/>
              <a:t> </a:t>
            </a:r>
            <a:r>
              <a:rPr lang="sr-Cyrl-CS" dirty="0"/>
              <a:t>преживљавања</a:t>
            </a:r>
            <a:r>
              <a:rPr lang="en-US" dirty="0"/>
              <a:t>,</a:t>
            </a:r>
            <a:r>
              <a:rPr lang="sr-Cyrl-CS" dirty="0"/>
              <a:t>погоршањем</a:t>
            </a:r>
            <a:r>
              <a:rPr lang="en-US" dirty="0"/>
              <a:t> </a:t>
            </a:r>
            <a:r>
              <a:rPr lang="sr-Cyrl-CS" dirty="0"/>
              <a:t>симптома</a:t>
            </a:r>
            <a:r>
              <a:rPr lang="en-US" dirty="0"/>
              <a:t>, </a:t>
            </a:r>
            <a:r>
              <a:rPr lang="sr-Cyrl-CS" dirty="0"/>
              <a:t>погоршањем</a:t>
            </a:r>
            <a:r>
              <a:rPr lang="en-US" dirty="0"/>
              <a:t> </a:t>
            </a:r>
            <a:r>
              <a:rPr lang="sr-Cyrl-CS" dirty="0"/>
              <a:t>квалитета</a:t>
            </a:r>
            <a:r>
              <a:rPr lang="en-US" dirty="0"/>
              <a:t> </a:t>
            </a:r>
            <a:r>
              <a:rPr lang="sr-Cyrl-CS" dirty="0"/>
              <a:t>живота</a:t>
            </a:r>
            <a:r>
              <a:rPr lang="en-US" dirty="0"/>
              <a:t>, </a:t>
            </a:r>
            <a:r>
              <a:rPr lang="sr-Cyrl-CS" dirty="0"/>
              <a:t>смањењем</a:t>
            </a:r>
            <a:r>
              <a:rPr lang="sr-Latn-CS" dirty="0"/>
              <a:t>, </a:t>
            </a:r>
            <a:r>
              <a:rPr lang="sr-Cyrl-CS" dirty="0"/>
              <a:t>капацитета</a:t>
            </a:r>
            <a:r>
              <a:rPr lang="en-US" dirty="0"/>
              <a:t> </a:t>
            </a:r>
            <a:r>
              <a:rPr lang="sr-Cyrl-CS" dirty="0"/>
              <a:t>вежбања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повећањем</a:t>
            </a:r>
            <a:r>
              <a:rPr lang="en-US" dirty="0"/>
              <a:t> </a:t>
            </a:r>
            <a:r>
              <a:rPr lang="sr-Cyrl-CS" dirty="0"/>
              <a:t>медицинских</a:t>
            </a:r>
            <a:r>
              <a:rPr lang="en-US" dirty="0"/>
              <a:t> </a:t>
            </a:r>
            <a:r>
              <a:rPr lang="sr-Cyrl-CS" dirty="0"/>
              <a:t>трошкова</a:t>
            </a:r>
            <a:r>
              <a:rPr lang="en-US" dirty="0"/>
              <a:t>. </a:t>
            </a:r>
            <a:endParaRPr lang="sr-Latn-CS" dirty="0"/>
          </a:p>
          <a:p>
            <a:pPr>
              <a:buNone/>
            </a:pPr>
            <a:r>
              <a:rPr lang="sr-Latn-CS" dirty="0"/>
              <a:t>     </a:t>
            </a:r>
            <a:r>
              <a:rPr lang="sr-Cyrl-CS" dirty="0"/>
              <a:t>ХОБП</a:t>
            </a:r>
            <a:r>
              <a:rPr lang="en-US" dirty="0"/>
              <a:t> </a:t>
            </a:r>
            <a:r>
              <a:rPr lang="sr-Cyrl-CS" dirty="0"/>
              <a:t>се</a:t>
            </a:r>
            <a:r>
              <a:rPr lang="en-US" dirty="0"/>
              <a:t> </a:t>
            </a:r>
            <a:r>
              <a:rPr lang="sr-Cyrl-CS" dirty="0"/>
              <a:t>увек</a:t>
            </a:r>
            <a:r>
              <a:rPr lang="en-US" dirty="0"/>
              <a:t> </a:t>
            </a:r>
            <a:r>
              <a:rPr lang="sr-Cyrl-CS" dirty="0"/>
              <a:t>разматрају</a:t>
            </a:r>
            <a:r>
              <a:rPr lang="en-US" dirty="0"/>
              <a:t> </a:t>
            </a:r>
            <a:r>
              <a:rPr lang="sr-Cyrl-CS" dirty="0"/>
              <a:t>као</a:t>
            </a:r>
            <a:r>
              <a:rPr lang="en-US" dirty="0"/>
              <a:t> </a:t>
            </a:r>
            <a:r>
              <a:rPr lang="sr-Cyrl-CS" dirty="0">
                <a:solidFill>
                  <a:srgbClr val="FF0000"/>
                </a:solidFill>
              </a:rPr>
              <a:t>особе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са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високим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ризиком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од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развоја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Са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плућа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  <a:p>
            <a:r>
              <a:rPr lang="sr-Cyrl-CS" dirty="0"/>
              <a:t>Ризик</a:t>
            </a:r>
            <a:r>
              <a:rPr lang="pl-PL" dirty="0"/>
              <a:t> </a:t>
            </a:r>
            <a:r>
              <a:rPr lang="sr-Cyrl-CS" dirty="0"/>
              <a:t>од</a:t>
            </a:r>
            <a:r>
              <a:rPr lang="pl-PL" dirty="0"/>
              <a:t> </a:t>
            </a:r>
            <a:r>
              <a:rPr lang="sr-Cyrl-CS" dirty="0"/>
              <a:t>настанка</a:t>
            </a:r>
            <a:r>
              <a:rPr lang="pl-PL" dirty="0"/>
              <a:t> </a:t>
            </a:r>
            <a:r>
              <a:rPr lang="sr-Cyrl-CS" dirty="0"/>
              <a:t>карцинома</a:t>
            </a:r>
            <a:r>
              <a:rPr lang="pl-PL" dirty="0"/>
              <a:t> </a:t>
            </a:r>
            <a:r>
              <a:rPr lang="sr-Cyrl-CS" dirty="0"/>
              <a:t>плућа</a:t>
            </a:r>
            <a:r>
              <a:rPr lang="pl-PL" dirty="0"/>
              <a:t>:</a:t>
            </a:r>
          </a:p>
          <a:p>
            <a:pPr>
              <a:buNone/>
            </a:pPr>
            <a:r>
              <a:rPr lang="sr-Latn-CS" dirty="0"/>
              <a:t>     </a:t>
            </a:r>
            <a:r>
              <a:rPr lang="sr-Cyrl-CS" dirty="0"/>
              <a:t>старији</a:t>
            </a:r>
            <a:r>
              <a:rPr lang="en-US" dirty="0"/>
              <a:t>, </a:t>
            </a:r>
            <a:r>
              <a:rPr lang="sr-Cyrl-CS" dirty="0">
                <a:solidFill>
                  <a:srgbClr val="FF0000"/>
                </a:solidFill>
              </a:rPr>
              <a:t>пушачи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сапоремећајем</a:t>
            </a:r>
            <a:r>
              <a:rPr lang="en-US" dirty="0"/>
              <a:t> </a:t>
            </a:r>
            <a:r>
              <a:rPr lang="sr-Cyrl-CS" dirty="0"/>
              <a:t>дисајне</a:t>
            </a:r>
            <a:endParaRPr lang="en-US" dirty="0"/>
          </a:p>
          <a:p>
            <a:pPr>
              <a:buNone/>
            </a:pPr>
            <a:r>
              <a:rPr lang="pl-PL" dirty="0"/>
              <a:t>     </a:t>
            </a:r>
            <a:r>
              <a:rPr lang="sr-Cyrl-CS" dirty="0"/>
              <a:t>функције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727"/>
    </mc:Choice>
    <mc:Fallback xmlns="">
      <p:transition spd="slow" advTm="77727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Преоперативна</a:t>
            </a:r>
            <a:r>
              <a:rPr lang="en-US" b="1" dirty="0"/>
              <a:t> </a:t>
            </a:r>
            <a:r>
              <a:rPr lang="sr-Cyrl-CS" b="1" dirty="0"/>
              <a:t>плућна</a:t>
            </a:r>
            <a:r>
              <a:rPr lang="en-US" b="1" dirty="0"/>
              <a:t> </a:t>
            </a:r>
            <a:r>
              <a:rPr lang="sr-Cyrl-CS" b="1" dirty="0"/>
              <a:t>рехабилитација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55000" lnSpcReduction="20000"/>
          </a:bodyPr>
          <a:lstStyle/>
          <a:p>
            <a:r>
              <a:rPr lang="pl-PL" dirty="0"/>
              <a:t> </a:t>
            </a:r>
            <a:r>
              <a:rPr lang="sr-Cyrl-CS" sz="4500" dirty="0"/>
              <a:t>најмање</a:t>
            </a:r>
            <a:r>
              <a:rPr lang="pl-PL" sz="4500" dirty="0"/>
              <a:t> 5 ,</a:t>
            </a:r>
            <a:r>
              <a:rPr lang="sr-Cyrl-CS" sz="4500" dirty="0"/>
              <a:t>а</a:t>
            </a:r>
            <a:r>
              <a:rPr lang="pl-PL" sz="4500" dirty="0"/>
              <a:t> </a:t>
            </a:r>
            <a:r>
              <a:rPr lang="sr-Cyrl-CS" sz="4500" dirty="0"/>
              <a:t>најдуже</a:t>
            </a:r>
            <a:r>
              <a:rPr lang="pl-PL" sz="4500" dirty="0"/>
              <a:t> 14 </a:t>
            </a:r>
            <a:r>
              <a:rPr lang="sr-Cyrl-CS" sz="4500" dirty="0"/>
              <a:t>дана,</a:t>
            </a:r>
            <a:r>
              <a:rPr lang="pl-PL" sz="4500" dirty="0"/>
              <a:t>  3 </a:t>
            </a:r>
            <a:r>
              <a:rPr lang="sr-Cyrl-CS" sz="4500" dirty="0"/>
              <a:t>пута</a:t>
            </a:r>
            <a:r>
              <a:rPr lang="pl-PL" sz="4500" dirty="0"/>
              <a:t> </a:t>
            </a:r>
            <a:r>
              <a:rPr lang="sr-Cyrl-CS" sz="4500" dirty="0"/>
              <a:t>по</a:t>
            </a:r>
            <a:r>
              <a:rPr lang="pl-PL" sz="4500" dirty="0"/>
              <a:t> 45 </a:t>
            </a:r>
            <a:r>
              <a:rPr lang="sr-Cyrl-CS" sz="4500" dirty="0"/>
              <a:t>минута</a:t>
            </a:r>
            <a:r>
              <a:rPr lang="pl-PL" sz="4500" dirty="0"/>
              <a:t> </a:t>
            </a:r>
            <a:r>
              <a:rPr lang="sr-Cyrl-CS" sz="4500" dirty="0"/>
              <a:t>дневно</a:t>
            </a:r>
            <a:r>
              <a:rPr lang="pl-PL" sz="4500" dirty="0"/>
              <a:t>.</a:t>
            </a:r>
          </a:p>
          <a:p>
            <a:r>
              <a:rPr lang="sr-Cyrl-CS" sz="4500" dirty="0"/>
              <a:t>Обухвата</a:t>
            </a:r>
            <a:r>
              <a:rPr lang="en-US" sz="4500" dirty="0"/>
              <a:t> </a:t>
            </a:r>
            <a:r>
              <a:rPr lang="sr-Cyrl-CS" sz="4500" b="1" dirty="0"/>
              <a:t>аеросол</a:t>
            </a:r>
            <a:r>
              <a:rPr lang="en-US" sz="4500" b="1" dirty="0"/>
              <a:t> </a:t>
            </a:r>
            <a:r>
              <a:rPr lang="sr-Cyrl-CS" sz="4500" b="1" dirty="0"/>
              <a:t>терапију</a:t>
            </a:r>
            <a:r>
              <a:rPr lang="en-US" sz="4500" b="1" dirty="0"/>
              <a:t> </a:t>
            </a:r>
            <a:r>
              <a:rPr lang="sr-Cyrl-CS" sz="4500" dirty="0"/>
              <a:t>бронходилататорима</a:t>
            </a:r>
            <a:r>
              <a:rPr lang="en-US" sz="4500" dirty="0"/>
              <a:t> </a:t>
            </a:r>
            <a:r>
              <a:rPr lang="sr-Cyrl-CS" sz="4500" dirty="0"/>
              <a:t>у</a:t>
            </a:r>
            <a:r>
              <a:rPr lang="en-US" sz="4500" dirty="0"/>
              <a:t> </a:t>
            </a:r>
            <a:r>
              <a:rPr lang="sr-Cyrl-CS" sz="4500" dirty="0"/>
              <a:t>концентрацији</a:t>
            </a:r>
            <a:r>
              <a:rPr lang="en-US" sz="4500" dirty="0"/>
              <a:t> </a:t>
            </a:r>
            <a:r>
              <a:rPr lang="sr-Cyrl-CS" sz="4500" dirty="0"/>
              <a:t>од </a:t>
            </a:r>
            <a:r>
              <a:rPr lang="en-US" sz="4500" dirty="0"/>
              <a:t>0.5 </a:t>
            </a:r>
            <a:r>
              <a:rPr lang="sr-Cyrl-CS" sz="4500" dirty="0"/>
              <a:t>мл</a:t>
            </a:r>
            <a:r>
              <a:rPr lang="en-US" sz="4500" dirty="0"/>
              <a:t> </a:t>
            </a:r>
            <a:r>
              <a:rPr lang="sr-Cyrl-CS" sz="4500" dirty="0"/>
              <a:t>лека</a:t>
            </a:r>
            <a:r>
              <a:rPr lang="en-US" sz="4500" dirty="0"/>
              <a:t>/3 </a:t>
            </a:r>
            <a:r>
              <a:rPr lang="sr-Cyrl-CS" sz="4500" dirty="0"/>
              <a:t>мл</a:t>
            </a:r>
            <a:r>
              <a:rPr lang="en-US" sz="4500" dirty="0"/>
              <a:t> 0,9 % </a:t>
            </a:r>
            <a:r>
              <a:rPr lang="sr-Latn-CS" sz="4500" dirty="0"/>
              <a:t>NaCL</a:t>
            </a:r>
            <a:r>
              <a:rPr lang="en-US" sz="4500" dirty="0"/>
              <a:t>, </a:t>
            </a:r>
            <a:r>
              <a:rPr lang="sr-Cyrl-CS" sz="4500" dirty="0"/>
              <a:t>помоћу</a:t>
            </a:r>
            <a:r>
              <a:rPr lang="en-US" sz="4500" dirty="0"/>
              <a:t> </a:t>
            </a:r>
            <a:r>
              <a:rPr lang="sr-Cyrl-CS" sz="4500" dirty="0"/>
              <a:t>инхалатора</a:t>
            </a:r>
            <a:r>
              <a:rPr lang="pl-PL" sz="4500" dirty="0"/>
              <a:t> </a:t>
            </a:r>
            <a:r>
              <a:rPr lang="sr-Cyrl-CS" sz="4500" dirty="0"/>
              <a:t>под</a:t>
            </a:r>
            <a:r>
              <a:rPr lang="pl-PL" sz="4500" dirty="0"/>
              <a:t> </a:t>
            </a:r>
            <a:r>
              <a:rPr lang="sr-Cyrl-CS" sz="4500" dirty="0"/>
              <a:t>притиском</a:t>
            </a:r>
            <a:r>
              <a:rPr lang="pl-PL" sz="4500" dirty="0"/>
              <a:t> </a:t>
            </a:r>
            <a:r>
              <a:rPr lang="sr-Cyrl-CS" sz="4500" dirty="0"/>
              <a:t>у</a:t>
            </a:r>
            <a:r>
              <a:rPr lang="pl-PL" sz="4500" dirty="0"/>
              <a:t> </a:t>
            </a:r>
            <a:r>
              <a:rPr lang="sr-Cyrl-CS" sz="4500" dirty="0"/>
              <a:t>трајању</a:t>
            </a:r>
            <a:r>
              <a:rPr lang="pl-PL" sz="4500" dirty="0"/>
              <a:t> </a:t>
            </a:r>
            <a:r>
              <a:rPr lang="sr-Cyrl-CS" sz="4500" dirty="0"/>
              <a:t>од</a:t>
            </a:r>
            <a:r>
              <a:rPr lang="pl-PL" sz="4500" dirty="0"/>
              <a:t> </a:t>
            </a:r>
            <a:r>
              <a:rPr lang="en-US" sz="4500" dirty="0"/>
              <a:t>10 </a:t>
            </a:r>
            <a:r>
              <a:rPr lang="sr-Cyrl-CS" sz="4500" dirty="0"/>
              <a:t>минута</a:t>
            </a:r>
            <a:r>
              <a:rPr lang="sr-Latn-CS" sz="4500" dirty="0"/>
              <a:t>.</a:t>
            </a:r>
            <a:r>
              <a:rPr lang="sr-Cyrl-CS" sz="4500" dirty="0"/>
              <a:t>За</a:t>
            </a:r>
            <a:r>
              <a:rPr lang="en-US" sz="4500" dirty="0"/>
              <a:t> </a:t>
            </a:r>
            <a:r>
              <a:rPr lang="sr-Cyrl-CS" sz="4500" dirty="0"/>
              <a:t>то</a:t>
            </a:r>
            <a:r>
              <a:rPr lang="en-US" sz="4500" dirty="0"/>
              <a:t> </a:t>
            </a:r>
            <a:r>
              <a:rPr lang="sr-Cyrl-CS" sz="4500" dirty="0"/>
              <a:t>време</a:t>
            </a:r>
            <a:r>
              <a:rPr lang="en-US" sz="4500" dirty="0"/>
              <a:t> </a:t>
            </a:r>
            <a:r>
              <a:rPr lang="sr-Cyrl-CS" sz="4500" dirty="0"/>
              <a:t>пацијент</a:t>
            </a:r>
            <a:r>
              <a:rPr lang="en-US" sz="4500" dirty="0"/>
              <a:t> </a:t>
            </a:r>
            <a:r>
              <a:rPr lang="sr-Cyrl-CS" sz="4500" dirty="0"/>
              <a:t>спроводи</a:t>
            </a:r>
            <a:r>
              <a:rPr lang="en-US" sz="4500" dirty="0"/>
              <a:t> </a:t>
            </a:r>
            <a:r>
              <a:rPr lang="sr-Cyrl-CS" sz="4500" dirty="0"/>
              <a:t>вежбе</a:t>
            </a:r>
            <a:r>
              <a:rPr lang="en-US" sz="4500" dirty="0"/>
              <a:t> </a:t>
            </a:r>
            <a:r>
              <a:rPr lang="sr-Cyrl-CS" sz="4500" dirty="0"/>
              <a:t>дијафрагмалног</a:t>
            </a:r>
            <a:r>
              <a:rPr lang="en-US" sz="4500" dirty="0"/>
              <a:t> </a:t>
            </a:r>
            <a:r>
              <a:rPr lang="sr-Cyrl-CS" sz="4500" dirty="0"/>
              <a:t>дисања</a:t>
            </a:r>
            <a:r>
              <a:rPr lang="en-US" sz="4500" dirty="0"/>
              <a:t>.</a:t>
            </a:r>
          </a:p>
          <a:p>
            <a:r>
              <a:rPr lang="sr-Cyrl-CS" sz="4500" dirty="0"/>
              <a:t>Уколико</a:t>
            </a:r>
            <a:r>
              <a:rPr lang="en-US" sz="4500" dirty="0"/>
              <a:t> </a:t>
            </a:r>
            <a:r>
              <a:rPr lang="sr-Cyrl-CS" sz="4500" dirty="0"/>
              <a:t>постоји</a:t>
            </a:r>
            <a:r>
              <a:rPr lang="en-US" sz="4500" dirty="0"/>
              <a:t> </a:t>
            </a:r>
            <a:r>
              <a:rPr lang="sr-Cyrl-CS" sz="4500" dirty="0"/>
              <a:t>отежана</a:t>
            </a:r>
            <a:r>
              <a:rPr lang="en-US" sz="4500" dirty="0"/>
              <a:t> </a:t>
            </a:r>
            <a:r>
              <a:rPr lang="sr-Cyrl-CS" sz="4500" dirty="0"/>
              <a:t>експекторација</a:t>
            </a:r>
            <a:r>
              <a:rPr lang="en-US" sz="4500" dirty="0"/>
              <a:t>, </a:t>
            </a:r>
            <a:r>
              <a:rPr lang="sr-Cyrl-CS" sz="4500" dirty="0"/>
              <a:t>онда</a:t>
            </a:r>
            <a:r>
              <a:rPr lang="en-US" sz="4500" dirty="0"/>
              <a:t> </a:t>
            </a:r>
            <a:r>
              <a:rPr lang="sr-Cyrl-CS" sz="4500" dirty="0"/>
              <a:t>се</a:t>
            </a:r>
            <a:r>
              <a:rPr lang="en-US" sz="4500" dirty="0"/>
              <a:t> </a:t>
            </a:r>
            <a:r>
              <a:rPr lang="sr-Cyrl-CS" sz="4500" dirty="0"/>
              <a:t>прибегава</a:t>
            </a:r>
            <a:r>
              <a:rPr lang="en-US" sz="4500" dirty="0"/>
              <a:t> </a:t>
            </a:r>
            <a:r>
              <a:rPr lang="sr-Cyrl-CS" sz="4500" dirty="0"/>
              <a:t>примени </a:t>
            </a:r>
            <a:r>
              <a:rPr lang="sr-Cyrl-CS" sz="4500" b="1" dirty="0"/>
              <a:t>интрапулмоналне</a:t>
            </a:r>
            <a:r>
              <a:rPr lang="en-US" sz="4500" b="1" dirty="0"/>
              <a:t> </a:t>
            </a:r>
            <a:r>
              <a:rPr lang="sr-Cyrl-CS" sz="4500" b="1" dirty="0"/>
              <a:t>перкусионе</a:t>
            </a:r>
            <a:r>
              <a:rPr lang="en-US" sz="4500" b="1" dirty="0"/>
              <a:t> </a:t>
            </a:r>
            <a:r>
              <a:rPr lang="sr-Cyrl-CS" sz="4500" b="1" dirty="0"/>
              <a:t>машине</a:t>
            </a:r>
            <a:r>
              <a:rPr lang="en-US" sz="4500" b="1" dirty="0"/>
              <a:t> </a:t>
            </a:r>
            <a:r>
              <a:rPr lang="sr-Latn-CS" sz="4500" b="1" dirty="0"/>
              <a:t>,</a:t>
            </a:r>
            <a:r>
              <a:rPr lang="en-US" sz="4500" dirty="0"/>
              <a:t> </a:t>
            </a:r>
            <a:r>
              <a:rPr lang="sr-Cyrl-CS" sz="4500" dirty="0"/>
              <a:t>која</a:t>
            </a:r>
            <a:r>
              <a:rPr lang="en-US" sz="4500" dirty="0"/>
              <a:t> </a:t>
            </a:r>
            <a:r>
              <a:rPr lang="sr-Cyrl-CS" sz="4500" dirty="0"/>
              <a:t>потпомаже</a:t>
            </a:r>
            <a:r>
              <a:rPr lang="en-US" sz="4500" dirty="0"/>
              <a:t> </a:t>
            </a:r>
            <a:r>
              <a:rPr lang="sr-Cyrl-CS" sz="4500" dirty="0"/>
              <a:t>мобилизацију секрета</a:t>
            </a:r>
            <a:r>
              <a:rPr lang="en-US" sz="4500" dirty="0"/>
              <a:t> </a:t>
            </a:r>
            <a:r>
              <a:rPr lang="sr-Cyrl-CS" sz="4500" dirty="0"/>
              <a:t>из</a:t>
            </a:r>
            <a:r>
              <a:rPr lang="en-US" sz="4500" dirty="0"/>
              <a:t> </a:t>
            </a:r>
            <a:r>
              <a:rPr lang="sr-Cyrl-CS" sz="4500" dirty="0"/>
              <a:t>свих</a:t>
            </a:r>
            <a:r>
              <a:rPr lang="en-US" sz="4500" dirty="0"/>
              <a:t> </a:t>
            </a:r>
            <a:r>
              <a:rPr lang="sr-Cyrl-CS" sz="4500" dirty="0"/>
              <a:t>делова</a:t>
            </a:r>
            <a:r>
              <a:rPr lang="en-US" sz="4500" dirty="0"/>
              <a:t> </a:t>
            </a:r>
            <a:r>
              <a:rPr lang="sr-Cyrl-CS" sz="4500" dirty="0"/>
              <a:t>бронхијалног</a:t>
            </a:r>
            <a:r>
              <a:rPr lang="en-US" sz="4500" dirty="0"/>
              <a:t> </a:t>
            </a:r>
            <a:r>
              <a:rPr lang="sr-Cyrl-CS" sz="4500" dirty="0"/>
              <a:t>стабла</a:t>
            </a:r>
            <a:r>
              <a:rPr lang="en-US" sz="4500" dirty="0"/>
              <a:t>. </a:t>
            </a:r>
            <a:r>
              <a:rPr lang="sr-Cyrl-CS" sz="4500" dirty="0"/>
              <a:t>Помоћу</a:t>
            </a:r>
            <a:r>
              <a:rPr lang="en-US" sz="4500" dirty="0"/>
              <a:t> </a:t>
            </a:r>
            <a:r>
              <a:rPr lang="sr-Cyrl-CS" sz="4500" dirty="0"/>
              <a:t>ових</a:t>
            </a:r>
            <a:r>
              <a:rPr lang="en-US" sz="4500" dirty="0"/>
              <a:t> </a:t>
            </a:r>
            <a:r>
              <a:rPr lang="sr-Cyrl-CS" sz="4500" dirty="0"/>
              <a:t>апарата</a:t>
            </a:r>
            <a:r>
              <a:rPr lang="en-US" sz="4500" dirty="0"/>
              <a:t> </a:t>
            </a:r>
            <a:r>
              <a:rPr lang="sr-Cyrl-CS" sz="4500" dirty="0"/>
              <a:t>могу</a:t>
            </a:r>
            <a:r>
              <a:rPr lang="en-US" sz="4500" dirty="0"/>
              <a:t> </a:t>
            </a:r>
            <a:r>
              <a:rPr lang="sr-Cyrl-CS" sz="4500" dirty="0"/>
              <a:t>се применити</a:t>
            </a:r>
            <a:r>
              <a:rPr lang="it-IT" sz="4500" dirty="0"/>
              <a:t> </a:t>
            </a:r>
            <a:r>
              <a:rPr lang="sr-Cyrl-CS" sz="4500" dirty="0"/>
              <a:t>бронходилататори</a:t>
            </a:r>
            <a:r>
              <a:rPr lang="it-IT" sz="4500" dirty="0"/>
              <a:t> </a:t>
            </a:r>
            <a:r>
              <a:rPr lang="sr-Cyrl-CS" sz="4500" dirty="0"/>
              <a:t>и</a:t>
            </a:r>
            <a:r>
              <a:rPr lang="it-IT" sz="4500" dirty="0"/>
              <a:t>/ </a:t>
            </a:r>
            <a:r>
              <a:rPr lang="sr-Cyrl-CS" sz="4500" dirty="0"/>
              <a:t>или</a:t>
            </a:r>
            <a:r>
              <a:rPr lang="it-IT" sz="4500" dirty="0"/>
              <a:t> </a:t>
            </a:r>
            <a:r>
              <a:rPr lang="sr-Cyrl-CS" sz="4500" dirty="0"/>
              <a:t>секретолитици</a:t>
            </a:r>
            <a:r>
              <a:rPr lang="it-IT" sz="4500" dirty="0"/>
              <a:t>. </a:t>
            </a:r>
            <a:r>
              <a:rPr lang="sr-Cyrl-CS" sz="4500" dirty="0"/>
              <a:t>Медикаменти</a:t>
            </a:r>
            <a:r>
              <a:rPr lang="it-IT" sz="4500" dirty="0"/>
              <a:t> </a:t>
            </a:r>
            <a:r>
              <a:rPr lang="sr-Cyrl-CS" sz="4500" dirty="0"/>
              <a:t>имају</a:t>
            </a:r>
            <a:r>
              <a:rPr lang="it-IT" sz="4500" dirty="0"/>
              <a:t> </a:t>
            </a:r>
            <a:r>
              <a:rPr lang="sr-Cyrl-CS" sz="4500" dirty="0"/>
              <a:t>улогу да</a:t>
            </a:r>
            <a:r>
              <a:rPr lang="en-US" sz="4500" dirty="0"/>
              <a:t> </a:t>
            </a:r>
            <a:r>
              <a:rPr lang="sr-Cyrl-CS" sz="4500" dirty="0"/>
              <a:t>влаже</a:t>
            </a:r>
            <a:r>
              <a:rPr lang="en-US" sz="4500" dirty="0"/>
              <a:t> </a:t>
            </a:r>
            <a:r>
              <a:rPr lang="sr-Cyrl-CS" sz="4500" dirty="0"/>
              <a:t>дисајне</a:t>
            </a:r>
            <a:r>
              <a:rPr lang="en-US" sz="4500" dirty="0"/>
              <a:t> </a:t>
            </a:r>
            <a:r>
              <a:rPr lang="sr-Cyrl-CS" sz="4500" dirty="0"/>
              <a:t>путеве</a:t>
            </a:r>
            <a:r>
              <a:rPr lang="en-US" sz="4500" dirty="0"/>
              <a:t> </a:t>
            </a:r>
            <a:r>
              <a:rPr lang="sr-Cyrl-CS" sz="4500" dirty="0"/>
              <a:t>и</a:t>
            </a:r>
            <a:r>
              <a:rPr lang="en-US" sz="4500" dirty="0"/>
              <a:t> </a:t>
            </a:r>
            <a:r>
              <a:rPr lang="sr-Cyrl-CS" sz="4500" dirty="0"/>
              <a:t>смање</a:t>
            </a:r>
            <a:r>
              <a:rPr lang="en-US" sz="4500" dirty="0"/>
              <a:t> </a:t>
            </a:r>
            <a:r>
              <a:rPr lang="sr-Cyrl-CS" sz="4500" dirty="0"/>
              <a:t>вискозитет</a:t>
            </a:r>
            <a:r>
              <a:rPr lang="en-US" sz="4500" dirty="0"/>
              <a:t> </a:t>
            </a:r>
            <a:r>
              <a:rPr lang="sr-Cyrl-CS" sz="4500" dirty="0"/>
              <a:t>секрета</a:t>
            </a:r>
            <a:r>
              <a:rPr lang="en-US" sz="4500" dirty="0"/>
              <a:t> </a:t>
            </a:r>
            <a:r>
              <a:rPr lang="sr-Cyrl-CS" sz="4500" dirty="0"/>
              <a:t>што</a:t>
            </a:r>
            <a:r>
              <a:rPr lang="en-US" sz="4500" dirty="0"/>
              <a:t> </a:t>
            </a:r>
            <a:r>
              <a:rPr lang="sr-Cyrl-CS" sz="4500" dirty="0"/>
              <a:t>значајно</a:t>
            </a:r>
            <a:endParaRPr lang="en-US" sz="4500" dirty="0"/>
          </a:p>
          <a:p>
            <a:pPr>
              <a:buNone/>
            </a:pPr>
            <a:r>
              <a:rPr lang="sr-Latn-CS" sz="4500" dirty="0"/>
              <a:t>     </a:t>
            </a:r>
            <a:r>
              <a:rPr lang="sr-Cyrl-CS" sz="4500" dirty="0"/>
              <a:t>олакшава</a:t>
            </a:r>
            <a:r>
              <a:rPr lang="en-US" sz="4500" dirty="0"/>
              <a:t> </a:t>
            </a:r>
            <a:r>
              <a:rPr lang="sr-Cyrl-CS" sz="4500" dirty="0"/>
              <a:t>експекторацију</a:t>
            </a:r>
            <a:r>
              <a:rPr lang="en-US" sz="45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471"/>
    </mc:Choice>
    <mc:Fallback xmlns="">
      <p:transition spd="slow" advTm="62471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Вежбе</a:t>
            </a:r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CS" dirty="0"/>
              <a:t>ширење</a:t>
            </a:r>
            <a:r>
              <a:rPr lang="en-US" dirty="0"/>
              <a:t> </a:t>
            </a:r>
            <a:r>
              <a:rPr lang="sr-Cyrl-CS" dirty="0"/>
              <a:t>грудног</a:t>
            </a:r>
            <a:r>
              <a:rPr lang="en-US" dirty="0"/>
              <a:t> </a:t>
            </a:r>
            <a:r>
              <a:rPr lang="sr-Cyrl-CS" dirty="0"/>
              <a:t>коша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мобилизацију</a:t>
            </a:r>
            <a:r>
              <a:rPr lang="en-US" dirty="0"/>
              <a:t> </a:t>
            </a:r>
            <a:r>
              <a:rPr lang="sr-Cyrl-CS" dirty="0"/>
              <a:t>раменог</a:t>
            </a:r>
            <a:r>
              <a:rPr lang="en-US" dirty="0"/>
              <a:t> </a:t>
            </a:r>
            <a:r>
              <a:rPr lang="sr-Cyrl-CS" dirty="0"/>
              <a:t>појаса</a:t>
            </a:r>
            <a:r>
              <a:rPr lang="en-US" dirty="0"/>
              <a:t>,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r>
              <a:rPr lang="sr-Cyrl-CS" sz="2400" dirty="0"/>
              <a:t>испред</a:t>
            </a:r>
            <a:r>
              <a:rPr lang="en-US" sz="2400" dirty="0"/>
              <a:t> </a:t>
            </a:r>
            <a:r>
              <a:rPr lang="sr-Cyrl-CS" sz="2400" dirty="0"/>
              <a:t>огледала</a:t>
            </a:r>
            <a:r>
              <a:rPr lang="en-US" sz="2400" dirty="0"/>
              <a:t>, </a:t>
            </a:r>
            <a:r>
              <a:rPr lang="sr-Cyrl-CS" sz="2400" dirty="0"/>
              <a:t>под</a:t>
            </a:r>
            <a:r>
              <a:rPr lang="en-US" sz="2400" dirty="0"/>
              <a:t> </a:t>
            </a:r>
            <a:r>
              <a:rPr lang="sr-Cyrl-CS" sz="2400" dirty="0"/>
              <a:t>контролом</a:t>
            </a:r>
            <a:r>
              <a:rPr lang="en-US" sz="2400" dirty="0"/>
              <a:t> </a:t>
            </a:r>
            <a:r>
              <a:rPr lang="sr-Cyrl-CS" sz="2400" dirty="0"/>
              <a:t>физиотерапеута</a:t>
            </a:r>
            <a:r>
              <a:rPr lang="en-US" sz="2400" dirty="0"/>
              <a:t>, </a:t>
            </a:r>
            <a:r>
              <a:rPr lang="pl-PL" sz="2400" dirty="0"/>
              <a:t>10 </a:t>
            </a:r>
            <a:r>
              <a:rPr lang="sr-Cyrl-CS" sz="2400" dirty="0"/>
              <a:t>пута</a:t>
            </a:r>
            <a:r>
              <a:rPr lang="pl-PL" sz="2400" dirty="0"/>
              <a:t> </a:t>
            </a:r>
            <a:r>
              <a:rPr lang="sr-Cyrl-CS" sz="2400" dirty="0"/>
              <a:t>у</a:t>
            </a:r>
            <a:r>
              <a:rPr lang="pl-PL" sz="2400" dirty="0"/>
              <a:t> </a:t>
            </a:r>
            <a:r>
              <a:rPr lang="sr-Cyrl-CS" sz="2400" dirty="0"/>
              <a:t>серији</a:t>
            </a:r>
            <a:endParaRPr lang="pl-PL" sz="2400" dirty="0"/>
          </a:p>
          <a:p>
            <a:r>
              <a:rPr lang="sr-Cyrl-CS" sz="2400" dirty="0"/>
              <a:t>Постоји</a:t>
            </a:r>
            <a:r>
              <a:rPr lang="pl-PL" sz="2400" dirty="0"/>
              <a:t> </a:t>
            </a:r>
            <a:r>
              <a:rPr lang="sr-Cyrl-CS" sz="2400" dirty="0"/>
              <a:t>више</a:t>
            </a:r>
            <a:r>
              <a:rPr lang="pl-PL" sz="2400" dirty="0"/>
              <a:t> </a:t>
            </a:r>
            <a:r>
              <a:rPr lang="sr-Cyrl-CS" sz="2400" dirty="0"/>
              <a:t>техника</a:t>
            </a:r>
            <a:r>
              <a:rPr lang="pl-PL" sz="2400" dirty="0"/>
              <a:t> </a:t>
            </a:r>
            <a:r>
              <a:rPr lang="sr-Cyrl-CS" sz="2400" dirty="0"/>
              <a:t>дисања</a:t>
            </a:r>
            <a:r>
              <a:rPr lang="pl-PL" sz="2400" dirty="0"/>
              <a:t>:</a:t>
            </a:r>
            <a:r>
              <a:rPr lang="en-US" sz="2400" dirty="0"/>
              <a:t> </a:t>
            </a:r>
            <a:r>
              <a:rPr lang="sr-Cyrl-CS" sz="2400" dirty="0"/>
              <a:t>дисање</a:t>
            </a:r>
            <a:r>
              <a:rPr lang="en-US" sz="2400" dirty="0"/>
              <a:t> </a:t>
            </a:r>
            <a:r>
              <a:rPr lang="sr-Cyrl-CS" sz="2400" dirty="0"/>
              <a:t>са</a:t>
            </a:r>
            <a:r>
              <a:rPr lang="en-US" sz="2400" dirty="0"/>
              <a:t> </a:t>
            </a:r>
            <a:r>
              <a:rPr lang="sr-Cyrl-CS" sz="2400" dirty="0"/>
              <a:t>напућеним</a:t>
            </a:r>
            <a:r>
              <a:rPr lang="sr-Latn-CS" sz="2400" dirty="0"/>
              <a:t> </a:t>
            </a:r>
            <a:r>
              <a:rPr lang="sr-Cyrl-CS" sz="2400" dirty="0"/>
              <a:t>уснама</a:t>
            </a:r>
            <a:r>
              <a:rPr lang="vi-VN" sz="2400" dirty="0"/>
              <a:t>, </a:t>
            </a:r>
            <a:r>
              <a:rPr lang="sr-Cyrl-CS" sz="2400" dirty="0"/>
              <a:t>активна</a:t>
            </a:r>
            <a:r>
              <a:rPr lang="vi-VN" sz="2400" dirty="0"/>
              <a:t> </a:t>
            </a:r>
            <a:r>
              <a:rPr lang="sr-Cyrl-CS" sz="2400" dirty="0"/>
              <a:t>експирација</a:t>
            </a:r>
            <a:r>
              <a:rPr lang="vi-VN" sz="2400" dirty="0"/>
              <a:t>, </a:t>
            </a:r>
            <a:r>
              <a:rPr lang="sr-Cyrl-CS" sz="2400" dirty="0"/>
              <a:t>дијафрагмално</a:t>
            </a:r>
            <a:r>
              <a:rPr lang="vi-VN" sz="2400" dirty="0"/>
              <a:t> </a:t>
            </a:r>
            <a:r>
              <a:rPr lang="sr-Cyrl-CS" sz="2400" dirty="0"/>
              <a:t>дисање</a:t>
            </a:r>
            <a:r>
              <a:rPr lang="vi-VN" sz="2400" dirty="0"/>
              <a:t>, </a:t>
            </a:r>
            <a:r>
              <a:rPr lang="sr-Cyrl-CS" sz="2400" dirty="0"/>
              <a:t>прилагођавање</a:t>
            </a:r>
            <a:r>
              <a:rPr lang="sr-Cyrl-RS" sz="2400" dirty="0"/>
              <a:t> </a:t>
            </a:r>
            <a:r>
              <a:rPr lang="sr-Cyrl-CS" sz="2400" dirty="0"/>
              <a:t>специфичног</a:t>
            </a:r>
            <a:r>
              <a:rPr lang="en-US" sz="2400" dirty="0"/>
              <a:t> </a:t>
            </a:r>
            <a:r>
              <a:rPr lang="sr-Cyrl-CS" sz="2400" dirty="0"/>
              <a:t>положаја</a:t>
            </a:r>
            <a:r>
              <a:rPr lang="en-US" sz="2400" dirty="0"/>
              <a:t> </a:t>
            </a:r>
            <a:r>
              <a:rPr lang="sr-Cyrl-CS" sz="2400" dirty="0"/>
              <a:t>тела</a:t>
            </a:r>
            <a:r>
              <a:rPr lang="sr-Latn-CS" sz="2400" dirty="0"/>
              <a:t>  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координисање</a:t>
            </a:r>
            <a:r>
              <a:rPr lang="en-US" sz="2400" dirty="0"/>
              <a:t> </a:t>
            </a:r>
            <a:r>
              <a:rPr lang="sr-Cyrl-CS" sz="2400" dirty="0"/>
              <a:t>вежби</a:t>
            </a:r>
            <a:r>
              <a:rPr lang="en-US" sz="2400" dirty="0"/>
              <a:t> </a:t>
            </a:r>
            <a:r>
              <a:rPr lang="sr-Cyrl-CS" sz="2400" dirty="0"/>
              <a:t>дисања</a:t>
            </a:r>
            <a:r>
              <a:rPr lang="en-US" sz="2400" dirty="0"/>
              <a:t>. </a:t>
            </a:r>
          </a:p>
          <a:p>
            <a:r>
              <a:rPr lang="sr-Cyrl-CS" sz="2400" dirty="0"/>
              <a:t>Циљ</a:t>
            </a:r>
            <a:r>
              <a:rPr lang="en-US" sz="2400" dirty="0"/>
              <a:t> </a:t>
            </a:r>
            <a:r>
              <a:rPr lang="sr-Cyrl-CS" sz="2400" dirty="0"/>
              <a:t>да</a:t>
            </a:r>
            <a:r>
              <a:rPr lang="en-US" sz="2400" dirty="0"/>
              <a:t> </a:t>
            </a:r>
            <a:r>
              <a:rPr lang="sr-Cyrl-CS" sz="2400" dirty="0"/>
              <a:t>побољшају</a:t>
            </a:r>
            <a:r>
              <a:rPr lang="en-US" sz="2400" dirty="0"/>
              <a:t> </a:t>
            </a:r>
            <a:r>
              <a:rPr lang="sr-Cyrl-CS" sz="2400" dirty="0"/>
              <a:t>регионалну</a:t>
            </a:r>
            <a:r>
              <a:rPr lang="en-US" sz="2400" dirty="0"/>
              <a:t> </a:t>
            </a:r>
            <a:r>
              <a:rPr lang="sr-Cyrl-CS" sz="2400" dirty="0"/>
              <a:t>вентилацију</a:t>
            </a:r>
            <a:r>
              <a:rPr lang="en-US" sz="2400" dirty="0"/>
              <a:t>, </a:t>
            </a:r>
            <a:r>
              <a:rPr lang="sr-Cyrl-CS" sz="2400" dirty="0"/>
              <a:t>размену</a:t>
            </a:r>
            <a:r>
              <a:rPr lang="en-US" sz="2400" dirty="0"/>
              <a:t> </a:t>
            </a:r>
            <a:r>
              <a:rPr lang="sr-Cyrl-CS" sz="2400" dirty="0"/>
              <a:t>гасова</a:t>
            </a:r>
            <a:r>
              <a:rPr lang="en-US" sz="2400" dirty="0"/>
              <a:t>, </a:t>
            </a:r>
            <a:r>
              <a:rPr lang="sr-Cyrl-CS" sz="2400" dirty="0"/>
              <a:t>функцију</a:t>
            </a:r>
            <a:endParaRPr lang="en-US" sz="2400" dirty="0"/>
          </a:p>
          <a:p>
            <a:pPr>
              <a:buNone/>
            </a:pPr>
            <a:r>
              <a:rPr lang="sr-Latn-CS" sz="2400" dirty="0"/>
              <a:t>      </a:t>
            </a:r>
            <a:r>
              <a:rPr lang="sr-Cyrl-CS" sz="2400" dirty="0"/>
              <a:t>респираторне</a:t>
            </a:r>
            <a:r>
              <a:rPr lang="en-US" sz="2400" dirty="0"/>
              <a:t> </a:t>
            </a:r>
            <a:r>
              <a:rPr lang="sr-Cyrl-CS" sz="2400" dirty="0"/>
              <a:t>мускулатуре</a:t>
            </a:r>
            <a:r>
              <a:rPr lang="en-US" sz="2400" dirty="0"/>
              <a:t>, </a:t>
            </a:r>
            <a:r>
              <a:rPr lang="sr-Cyrl-CS" sz="2400" dirty="0"/>
              <a:t>диспнеју</a:t>
            </a:r>
            <a:r>
              <a:rPr lang="en-US" sz="2400" dirty="0"/>
              <a:t>, </a:t>
            </a:r>
            <a:r>
              <a:rPr lang="sr-Cyrl-CS" sz="2400" dirty="0"/>
              <a:t>подношење</a:t>
            </a:r>
            <a:r>
              <a:rPr lang="en-US" sz="2400" dirty="0"/>
              <a:t> </a:t>
            </a:r>
            <a:r>
              <a:rPr lang="sr-Cyrl-CS" sz="2400" dirty="0"/>
              <a:t>напора</a:t>
            </a:r>
            <a:r>
              <a:rPr lang="en-US" sz="2400" dirty="0"/>
              <a:t>.</a:t>
            </a:r>
          </a:p>
          <a:p>
            <a:r>
              <a:rPr lang="sr-Cyrl-CS" sz="2400" u="sng" dirty="0"/>
              <a:t>У</a:t>
            </a:r>
            <a:r>
              <a:rPr lang="en-US" sz="2400" u="sng" dirty="0"/>
              <a:t> </a:t>
            </a:r>
            <a:r>
              <a:rPr lang="sr-Cyrl-CS" sz="2400" u="sng" dirty="0"/>
              <a:t>другој</a:t>
            </a:r>
            <a:r>
              <a:rPr lang="en-US" sz="2400" u="sng" dirty="0"/>
              <a:t> </a:t>
            </a:r>
            <a:r>
              <a:rPr lang="sr-Cyrl-CS" sz="2400" u="sng" dirty="0"/>
              <a:t>недељи</a:t>
            </a:r>
            <a:r>
              <a:rPr lang="en-US" sz="2400" u="sng" dirty="0"/>
              <a:t> </a:t>
            </a:r>
            <a:r>
              <a:rPr lang="sr-Cyrl-CS" sz="2400" u="sng" dirty="0"/>
              <a:t>терапије</a:t>
            </a:r>
            <a:r>
              <a:rPr lang="en-US" sz="2400" dirty="0"/>
              <a:t>,  </a:t>
            </a:r>
            <a:r>
              <a:rPr lang="sr-Cyrl-CS" sz="2400" dirty="0"/>
              <a:t>вежбе</a:t>
            </a:r>
            <a:r>
              <a:rPr lang="en-US" sz="2400" dirty="0"/>
              <a:t> </a:t>
            </a:r>
            <a:r>
              <a:rPr lang="sr-Cyrl-CS" sz="2400" dirty="0"/>
              <a:t>се</a:t>
            </a:r>
            <a:r>
              <a:rPr lang="en-US" sz="2400" dirty="0"/>
              <a:t> </a:t>
            </a:r>
            <a:r>
              <a:rPr lang="sr-Cyrl-CS" sz="2400" dirty="0"/>
              <a:t>изводе</a:t>
            </a:r>
            <a:r>
              <a:rPr lang="en-US" sz="2400" dirty="0"/>
              <a:t> </a:t>
            </a:r>
            <a:r>
              <a:rPr lang="sr-Cyrl-CS" sz="2400" dirty="0"/>
              <a:t>под</a:t>
            </a:r>
            <a:r>
              <a:rPr lang="en-US" sz="2400" dirty="0"/>
              <a:t> </a:t>
            </a:r>
            <a:r>
              <a:rPr lang="sr-Cyrl-CS" sz="2400" dirty="0"/>
              <a:t>оптерећењем</a:t>
            </a:r>
            <a:r>
              <a:rPr lang="sr-Latn-CS" sz="2400" dirty="0"/>
              <a:t> </a:t>
            </a:r>
            <a:r>
              <a:rPr lang="sr-Cyrl-CS" sz="2400" dirty="0"/>
              <a:t>од</a:t>
            </a:r>
            <a:r>
              <a:rPr lang="en-US" sz="2400" dirty="0"/>
              <a:t> 1-2 </a:t>
            </a:r>
            <a:r>
              <a:rPr lang="sr-Cyrl-CS" sz="2400" dirty="0"/>
              <a:t>кг</a:t>
            </a:r>
            <a:r>
              <a:rPr lang="en-US" sz="2400" dirty="0"/>
              <a:t> </a:t>
            </a:r>
            <a:r>
              <a:rPr lang="sr-Cyrl-CS" sz="2400" dirty="0"/>
              <a:t>у</a:t>
            </a:r>
            <a:r>
              <a:rPr lang="en-US" sz="2400" dirty="0"/>
              <a:t> </a:t>
            </a:r>
            <a:r>
              <a:rPr lang="sr-Cyrl-CS" sz="2400" dirty="0"/>
              <a:t>виду</a:t>
            </a:r>
            <a:r>
              <a:rPr lang="en-US" sz="2400" dirty="0"/>
              <a:t> </a:t>
            </a:r>
            <a:r>
              <a:rPr lang="sr-Cyrl-CS" sz="2400" dirty="0"/>
              <a:t>еластичних</a:t>
            </a:r>
            <a:r>
              <a:rPr lang="en-US" sz="2400" dirty="0"/>
              <a:t> </a:t>
            </a:r>
            <a:r>
              <a:rPr lang="sr-Cyrl-CS" sz="2400" dirty="0"/>
              <a:t>трака</a:t>
            </a:r>
            <a:r>
              <a:rPr lang="en-US" sz="2400" dirty="0"/>
              <a:t> „</a:t>
            </a:r>
            <a:r>
              <a:rPr lang="sr-Cyrl-CS" sz="2400" dirty="0"/>
              <a:t>Тхера</a:t>
            </a:r>
            <a:r>
              <a:rPr lang="en-US" sz="2400" dirty="0"/>
              <a:t>-</a:t>
            </a:r>
            <a:r>
              <a:rPr lang="sr-Cyrl-CS" sz="2400" dirty="0"/>
              <a:t>банд</a:t>
            </a:r>
            <a:r>
              <a:rPr lang="en-US" sz="2400" dirty="0"/>
              <a:t>“,  2</a:t>
            </a:r>
            <a:r>
              <a:rPr lang="sr-Latn-CS" sz="2400" dirty="0"/>
              <a:t> </a:t>
            </a:r>
            <a:r>
              <a:rPr lang="sr-Cyrl-CS" sz="2400" dirty="0"/>
              <a:t>серије</a:t>
            </a:r>
            <a:r>
              <a:rPr lang="en-US" sz="2400" dirty="0"/>
              <a:t> </a:t>
            </a:r>
            <a:r>
              <a:rPr lang="sr-Cyrl-CS" sz="2400" dirty="0"/>
              <a:t>по</a:t>
            </a:r>
            <a:r>
              <a:rPr lang="en-US" sz="2400" dirty="0"/>
              <a:t> 10 </a:t>
            </a:r>
            <a:r>
              <a:rPr lang="sr-Cyrl-CS" sz="2400" dirty="0"/>
              <a:t>понављања</a:t>
            </a:r>
            <a:r>
              <a:rPr lang="en-US" sz="2400" dirty="0"/>
              <a:t>. </a:t>
            </a:r>
            <a:r>
              <a:rPr lang="sr-Cyrl-CS" sz="2400" dirty="0"/>
              <a:t>Кинезитерапија</a:t>
            </a:r>
            <a:r>
              <a:rPr lang="en-US" sz="2400" dirty="0"/>
              <a:t> </a:t>
            </a:r>
            <a:r>
              <a:rPr lang="sr-Cyrl-CS" sz="2400" dirty="0"/>
              <a:t>треба</a:t>
            </a:r>
            <a:r>
              <a:rPr lang="en-US" sz="2400" dirty="0"/>
              <a:t> </a:t>
            </a:r>
            <a:r>
              <a:rPr lang="sr-Cyrl-CS" sz="2400" dirty="0"/>
              <a:t>да</a:t>
            </a:r>
            <a:r>
              <a:rPr lang="en-US" sz="2400" dirty="0"/>
              <a:t> </a:t>
            </a:r>
            <a:r>
              <a:rPr lang="sr-Cyrl-CS" sz="2400" dirty="0"/>
              <a:t>обухвати</a:t>
            </a:r>
            <a:r>
              <a:rPr lang="en-US" sz="2400" dirty="0"/>
              <a:t> </a:t>
            </a:r>
            <a:r>
              <a:rPr lang="sr-Cyrl-CS" sz="2400" dirty="0"/>
              <a:t>тренинг</a:t>
            </a:r>
            <a:r>
              <a:rPr lang="sr-Latn-CS" sz="2400" dirty="0"/>
              <a:t> </a:t>
            </a:r>
            <a:r>
              <a:rPr lang="en-US" sz="2400" dirty="0"/>
              <a:t> </a:t>
            </a:r>
            <a:r>
              <a:rPr lang="sr-Cyrl-CS" sz="2400" dirty="0"/>
              <a:t>за</a:t>
            </a:r>
            <a:r>
              <a:rPr lang="en-US" sz="2400" dirty="0"/>
              <a:t> </a:t>
            </a:r>
            <a:r>
              <a:rPr lang="sr-Cyrl-CS" sz="2400" dirty="0"/>
              <a:t>обе</a:t>
            </a:r>
            <a:r>
              <a:rPr lang="en-US" sz="2400" dirty="0"/>
              <a:t> </a:t>
            </a:r>
            <a:r>
              <a:rPr lang="sr-Cyrl-CS" sz="2400" dirty="0"/>
              <a:t>групе</a:t>
            </a:r>
            <a:r>
              <a:rPr lang="en-US" sz="2400" dirty="0"/>
              <a:t> </a:t>
            </a:r>
            <a:r>
              <a:rPr lang="sr-Cyrl-CS" sz="2400" dirty="0"/>
              <a:t>мишића</a:t>
            </a:r>
            <a:r>
              <a:rPr lang="en-US" sz="2400" dirty="0"/>
              <a:t>, </a:t>
            </a:r>
            <a:r>
              <a:rPr lang="sr-Cyrl-CS" sz="2400" dirty="0">
                <a:solidFill>
                  <a:srgbClr val="FF0000"/>
                </a:solidFill>
              </a:rPr>
              <a:t>и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sr-Cyrl-CS" sz="2400" dirty="0">
                <a:solidFill>
                  <a:srgbClr val="FF0000"/>
                </a:solidFill>
              </a:rPr>
              <a:t>скелетне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sr-Cyrl-CS" sz="2400" dirty="0">
                <a:solidFill>
                  <a:srgbClr val="FF0000"/>
                </a:solidFill>
              </a:rPr>
              <a:t>и</a:t>
            </a:r>
            <a:r>
              <a:rPr lang="sr-Latn-CS" sz="2400" dirty="0">
                <a:solidFill>
                  <a:srgbClr val="FF0000"/>
                </a:solidFill>
              </a:rPr>
              <a:t> </a:t>
            </a:r>
            <a:r>
              <a:rPr lang="sr-Cyrl-CS" sz="2400" dirty="0">
                <a:solidFill>
                  <a:srgbClr val="FF0000"/>
                </a:solidFill>
              </a:rPr>
              <a:t>респираторне</a:t>
            </a:r>
            <a:r>
              <a:rPr lang="pl-PL" sz="2400" dirty="0">
                <a:solidFill>
                  <a:srgbClr val="FF0000"/>
                </a:solidFill>
              </a:rPr>
              <a:t>.</a:t>
            </a:r>
            <a:r>
              <a:rPr lang="pl-PL" sz="24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42"/>
    </mc:Choice>
    <mc:Fallback xmlns="">
      <p:transition spd="slow" advTm="58942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Тренирање</a:t>
            </a:r>
            <a:r>
              <a:rPr lang="en-US" dirty="0"/>
              <a:t> </a:t>
            </a:r>
            <a:r>
              <a:rPr lang="sr-Cyrl-CS" dirty="0"/>
              <a:t>издржљивости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r>
              <a:rPr lang="sr-Cyrl-CS" sz="2800" b="1" dirty="0"/>
              <a:t>Тренирање</a:t>
            </a:r>
            <a:r>
              <a:rPr lang="en-US" sz="2800" b="1" dirty="0"/>
              <a:t> </a:t>
            </a:r>
            <a:r>
              <a:rPr lang="sr-Cyrl-CS" sz="2800" b="1" dirty="0"/>
              <a:t>издржљивости</a:t>
            </a:r>
            <a:r>
              <a:rPr lang="sr-Cyrl-RS" sz="2800" b="1" dirty="0"/>
              <a:t>:</a:t>
            </a:r>
            <a:r>
              <a:rPr lang="en-US" sz="2800" dirty="0"/>
              <a:t> </a:t>
            </a:r>
            <a:r>
              <a:rPr lang="sr-Cyrl-CS" sz="2800" dirty="0"/>
              <a:t>вожња</a:t>
            </a:r>
            <a:r>
              <a:rPr lang="sr-Latn-CS" sz="2800" dirty="0"/>
              <a:t> </a:t>
            </a:r>
            <a:r>
              <a:rPr lang="sr-Cyrl-CS" sz="2800" dirty="0"/>
              <a:t>стационарног</a:t>
            </a:r>
            <a:r>
              <a:rPr lang="en-US" sz="2800" dirty="0"/>
              <a:t> </a:t>
            </a:r>
            <a:r>
              <a:rPr lang="sr-Cyrl-CS" sz="2800" dirty="0"/>
              <a:t>бицикла</a:t>
            </a:r>
            <a:r>
              <a:rPr lang="en-US" sz="2800" dirty="0"/>
              <a:t> </a:t>
            </a:r>
            <a:r>
              <a:rPr lang="sr-Cyrl-CS" sz="2800" dirty="0"/>
              <a:t>или</a:t>
            </a:r>
            <a:r>
              <a:rPr lang="en-US" sz="2800" dirty="0"/>
              <a:t> </a:t>
            </a:r>
            <a:r>
              <a:rPr lang="sr-Cyrl-CS" sz="2800" dirty="0"/>
              <a:t>ходање</a:t>
            </a:r>
            <a:r>
              <a:rPr lang="en-US" sz="2800" dirty="0"/>
              <a:t> </a:t>
            </a:r>
            <a:r>
              <a:rPr lang="sr-Cyrl-CS" sz="2800" dirty="0"/>
              <a:t>на</a:t>
            </a:r>
            <a:r>
              <a:rPr lang="en-US" sz="2800" dirty="0"/>
              <a:t> </a:t>
            </a:r>
            <a:r>
              <a:rPr lang="sr-Cyrl-CS" sz="2800" dirty="0"/>
              <a:t>покретној</a:t>
            </a:r>
            <a:r>
              <a:rPr lang="en-US" sz="2800" dirty="0"/>
              <a:t> </a:t>
            </a:r>
            <a:r>
              <a:rPr lang="sr-Cyrl-CS" sz="2800" dirty="0"/>
              <a:t>траци</a:t>
            </a:r>
            <a:r>
              <a:rPr lang="en-US" sz="2800" dirty="0"/>
              <a:t> </a:t>
            </a:r>
            <a:r>
              <a:rPr lang="sr-Cyrl-CS" sz="2800" dirty="0"/>
              <a:t>је</a:t>
            </a:r>
            <a:r>
              <a:rPr lang="en-US" sz="2800" dirty="0"/>
              <a:t> </a:t>
            </a:r>
            <a:r>
              <a:rPr lang="sr-Cyrl-CS" sz="2800" dirty="0"/>
              <a:t>најчешће</a:t>
            </a:r>
            <a:r>
              <a:rPr lang="en-US" sz="2800" dirty="0"/>
              <a:t> </a:t>
            </a:r>
            <a:r>
              <a:rPr lang="sr-Cyrl-CS" sz="2800" dirty="0"/>
              <a:t>примењен</a:t>
            </a:r>
            <a:r>
              <a:rPr lang="sr-Latn-CS" sz="2800" dirty="0"/>
              <a:t> </a:t>
            </a:r>
            <a:r>
              <a:rPr lang="sr-Cyrl-CS" sz="2800" dirty="0"/>
              <a:t>облик</a:t>
            </a:r>
            <a:r>
              <a:rPr lang="en-US" sz="2800" dirty="0"/>
              <a:t>  </a:t>
            </a:r>
            <a:r>
              <a:rPr lang="sr-Cyrl-CS" sz="2800" dirty="0"/>
              <a:t>код</a:t>
            </a:r>
            <a:r>
              <a:rPr lang="en-US" sz="2800" dirty="0"/>
              <a:t> </a:t>
            </a:r>
            <a:r>
              <a:rPr lang="sr-Cyrl-CS" sz="2800" dirty="0"/>
              <a:t>рехабилитације</a:t>
            </a:r>
            <a:r>
              <a:rPr lang="en-US" sz="2800" dirty="0"/>
              <a:t> </a:t>
            </a:r>
            <a:r>
              <a:rPr lang="sr-Cyrl-CS" sz="2800" dirty="0"/>
              <a:t>плућних</a:t>
            </a:r>
            <a:r>
              <a:rPr lang="en-US" sz="2800" dirty="0"/>
              <a:t> </a:t>
            </a:r>
            <a:r>
              <a:rPr lang="sr-Cyrl-CS" sz="2800" dirty="0"/>
              <a:t>болесника</a:t>
            </a:r>
            <a:r>
              <a:rPr lang="en-US" sz="2800" dirty="0"/>
              <a:t>. </a:t>
            </a:r>
            <a:r>
              <a:rPr lang="sr-Cyrl-CS" sz="2800" dirty="0"/>
              <a:t>Дуге</a:t>
            </a:r>
            <a:r>
              <a:rPr lang="it-IT" sz="2800" dirty="0"/>
              <a:t> </a:t>
            </a:r>
            <a:r>
              <a:rPr lang="sr-Cyrl-CS" sz="2800" dirty="0"/>
              <a:t>сеанси</a:t>
            </a:r>
            <a:r>
              <a:rPr lang="it-IT" sz="2800" dirty="0"/>
              <a:t> </a:t>
            </a:r>
            <a:r>
              <a:rPr lang="sr-Cyrl-CS" sz="2800" dirty="0"/>
              <a:t>вежби</a:t>
            </a:r>
            <a:r>
              <a:rPr lang="pl-PL" sz="2800" dirty="0"/>
              <a:t>,</a:t>
            </a:r>
            <a:r>
              <a:rPr lang="sr-Cyrl-CS" sz="2800" dirty="0"/>
              <a:t>дуже</a:t>
            </a:r>
            <a:r>
              <a:rPr lang="pl-PL" sz="2800" dirty="0"/>
              <a:t> </a:t>
            </a:r>
            <a:r>
              <a:rPr lang="sr-Cyrl-CS" sz="2800" dirty="0"/>
              <a:t>од</a:t>
            </a:r>
            <a:r>
              <a:rPr lang="pl-PL" sz="2800" dirty="0"/>
              <a:t> 30 </a:t>
            </a:r>
            <a:r>
              <a:rPr lang="sr-Cyrl-CS" sz="2800" dirty="0"/>
              <a:t>минута</a:t>
            </a:r>
            <a:r>
              <a:rPr lang="pl-PL" sz="2800" dirty="0"/>
              <a:t>.</a:t>
            </a:r>
            <a:r>
              <a:rPr lang="it-IT" sz="2800" dirty="0"/>
              <a:t> </a:t>
            </a:r>
            <a:r>
              <a:rPr lang="sr-Cyrl-CS" sz="2800" dirty="0"/>
              <a:t>Интензивно</a:t>
            </a:r>
            <a:r>
              <a:rPr lang="sr-Latn-CS" sz="2800" dirty="0"/>
              <a:t>, </a:t>
            </a:r>
            <a:r>
              <a:rPr lang="en-US" sz="2800" dirty="0"/>
              <a:t>&gt; 60% </a:t>
            </a:r>
            <a:r>
              <a:rPr lang="sr-Cyrl-CS" sz="2800" dirty="0"/>
              <a:t>максималне</a:t>
            </a:r>
            <a:r>
              <a:rPr lang="en-US" sz="2800" dirty="0"/>
              <a:t> </a:t>
            </a:r>
            <a:r>
              <a:rPr lang="sr-Cyrl-CS" sz="2800" dirty="0"/>
              <a:t>радне</a:t>
            </a:r>
            <a:r>
              <a:rPr lang="en-US" sz="2800" dirty="0"/>
              <a:t> </a:t>
            </a:r>
            <a:r>
              <a:rPr lang="sr-Cyrl-CS" sz="2800" dirty="0"/>
              <a:t>фреквенце</a:t>
            </a:r>
            <a:r>
              <a:rPr lang="en-US" sz="2800" dirty="0"/>
              <a:t>.</a:t>
            </a:r>
            <a:r>
              <a:rPr lang="pl-PL" sz="2800" dirty="0"/>
              <a:t> </a:t>
            </a:r>
          </a:p>
          <a:p>
            <a:r>
              <a:rPr lang="sr-Cyrl-CS" sz="2800" dirty="0"/>
              <a:t>За</a:t>
            </a:r>
            <a:r>
              <a:rPr lang="pl-PL" sz="2800" dirty="0"/>
              <a:t> </a:t>
            </a:r>
            <a:r>
              <a:rPr lang="sr-Cyrl-CS" sz="2800" dirty="0"/>
              <a:t>многе</a:t>
            </a:r>
            <a:r>
              <a:rPr lang="pl-PL" sz="2800" dirty="0"/>
              <a:t> </a:t>
            </a:r>
            <a:r>
              <a:rPr lang="sr-Cyrl-CS" sz="2800" dirty="0"/>
              <a:t>пацијенте</a:t>
            </a:r>
            <a:r>
              <a:rPr lang="en-US" sz="2800" dirty="0"/>
              <a:t> </a:t>
            </a:r>
            <a:r>
              <a:rPr lang="sr-Cyrl-CS" sz="2800" dirty="0"/>
              <a:t>ово</a:t>
            </a:r>
            <a:r>
              <a:rPr lang="en-US" sz="2800" dirty="0"/>
              <a:t> </a:t>
            </a:r>
            <a:r>
              <a:rPr lang="sr-Cyrl-CS" sz="2800" dirty="0"/>
              <a:t>може</a:t>
            </a:r>
            <a:r>
              <a:rPr lang="en-US" sz="2800" dirty="0"/>
              <a:t> </a:t>
            </a:r>
            <a:r>
              <a:rPr lang="sr-Cyrl-CS" sz="2800" dirty="0"/>
              <a:t>да</a:t>
            </a:r>
            <a:r>
              <a:rPr lang="en-US" sz="2800" dirty="0"/>
              <a:t> </a:t>
            </a:r>
            <a:r>
              <a:rPr lang="sr-Cyrl-CS" sz="2800" dirty="0"/>
              <a:t>буде</a:t>
            </a:r>
            <a:r>
              <a:rPr lang="en-US" sz="2800" dirty="0"/>
              <a:t> </a:t>
            </a:r>
            <a:r>
              <a:rPr lang="sr-Cyrl-CS" sz="2800" dirty="0"/>
              <a:t>тешко</a:t>
            </a:r>
            <a:r>
              <a:rPr lang="en-US" sz="2800" dirty="0"/>
              <a:t> </a:t>
            </a:r>
            <a:r>
              <a:rPr lang="sr-Latn-CS" sz="2800" dirty="0"/>
              <a:t>&gt;&gt;</a:t>
            </a:r>
            <a:r>
              <a:rPr lang="sr-Cyrl-CS" sz="2800" dirty="0"/>
              <a:t>Вежбање</a:t>
            </a:r>
            <a:r>
              <a:rPr lang="en-US" sz="2800" dirty="0"/>
              <a:t> </a:t>
            </a:r>
            <a:r>
              <a:rPr lang="sr-Cyrl-CS" sz="2800" dirty="0"/>
              <a:t>са</a:t>
            </a:r>
            <a:r>
              <a:rPr lang="sr-Latn-CS" sz="2800" dirty="0"/>
              <a:t> </a:t>
            </a:r>
            <a:r>
              <a:rPr lang="sr-Cyrl-CS" sz="2800" dirty="0"/>
              <a:t>паузама</a:t>
            </a:r>
            <a:r>
              <a:rPr lang="en-US" sz="2800" dirty="0"/>
              <a:t> </a:t>
            </a:r>
            <a:r>
              <a:rPr lang="sr-Cyrl-CS" sz="2800" dirty="0"/>
              <a:t>је</a:t>
            </a:r>
            <a:r>
              <a:rPr lang="en-US" sz="2800" dirty="0"/>
              <a:t> </a:t>
            </a:r>
            <a:r>
              <a:rPr lang="sr-Cyrl-CS" sz="2800" dirty="0"/>
              <a:t>модификација</a:t>
            </a:r>
            <a:r>
              <a:rPr lang="en-US" sz="2800" dirty="0"/>
              <a:t> </a:t>
            </a:r>
            <a:r>
              <a:rPr lang="sr-Cyrl-CS" sz="2800" dirty="0"/>
              <a:t>тренинга</a:t>
            </a:r>
            <a:r>
              <a:rPr lang="en-US" sz="2800" dirty="0"/>
              <a:t> </a:t>
            </a:r>
            <a:r>
              <a:rPr lang="sr-Cyrl-CS" sz="2800" dirty="0"/>
              <a:t>издржљивости</a:t>
            </a:r>
            <a:r>
              <a:rPr lang="sr-Latn-CS" sz="2800" dirty="0"/>
              <a:t>:</a:t>
            </a:r>
            <a:r>
              <a:rPr lang="en-US" sz="2800" dirty="0"/>
              <a:t> </a:t>
            </a:r>
            <a:r>
              <a:rPr lang="sr-Cyrl-CS" sz="2800" dirty="0"/>
              <a:t>више</a:t>
            </a:r>
            <a:r>
              <a:rPr lang="en-US" sz="2800" dirty="0"/>
              <a:t> </a:t>
            </a:r>
            <a:r>
              <a:rPr lang="sr-Cyrl-CS" sz="2800" dirty="0"/>
              <a:t>краћих</a:t>
            </a:r>
            <a:r>
              <a:rPr lang="en-US" sz="2800" dirty="0"/>
              <a:t> </a:t>
            </a:r>
            <a:r>
              <a:rPr lang="sr-Cyrl-CS" sz="2800" dirty="0"/>
              <a:t>сеанси</a:t>
            </a:r>
            <a:r>
              <a:rPr lang="en-US" sz="2800" dirty="0"/>
              <a:t> </a:t>
            </a:r>
            <a:r>
              <a:rPr lang="sr-Cyrl-CS" sz="2800" dirty="0"/>
              <a:t>одвојених</a:t>
            </a:r>
            <a:r>
              <a:rPr lang="en-US" sz="2800" dirty="0"/>
              <a:t> </a:t>
            </a:r>
            <a:r>
              <a:rPr lang="sr-Cyrl-CS" sz="2800" dirty="0"/>
              <a:t>међусобно</a:t>
            </a:r>
            <a:r>
              <a:rPr lang="en-US" sz="2800" dirty="0"/>
              <a:t> </a:t>
            </a:r>
            <a:r>
              <a:rPr lang="sr-Cyrl-CS" sz="2800" dirty="0"/>
              <a:t>периодима</a:t>
            </a:r>
            <a:r>
              <a:rPr lang="sr-Latn-CS" sz="2800" dirty="0"/>
              <a:t> </a:t>
            </a:r>
            <a:r>
              <a:rPr lang="sr-Cyrl-CS" sz="2800" dirty="0"/>
              <a:t>одмора</a:t>
            </a:r>
            <a:r>
              <a:rPr lang="vi-VN" sz="2800" dirty="0"/>
              <a:t> </a:t>
            </a:r>
            <a:r>
              <a:rPr lang="sr-Cyrl-CS" sz="2800" dirty="0"/>
              <a:t>или</a:t>
            </a:r>
            <a:r>
              <a:rPr lang="vi-VN" sz="2800" dirty="0"/>
              <a:t> </a:t>
            </a:r>
            <a:r>
              <a:rPr lang="sr-Cyrl-CS" sz="2800" dirty="0"/>
              <a:t>вежбама</a:t>
            </a:r>
            <a:r>
              <a:rPr lang="vi-VN" sz="2800" dirty="0"/>
              <a:t> </a:t>
            </a:r>
            <a:r>
              <a:rPr lang="sr-Cyrl-CS" sz="2800" dirty="0"/>
              <a:t>мањег</a:t>
            </a:r>
            <a:r>
              <a:rPr lang="vi-VN" sz="2800" dirty="0"/>
              <a:t> </a:t>
            </a:r>
            <a:r>
              <a:rPr lang="sr-Cyrl-CS" sz="2800" dirty="0"/>
              <a:t>интензитета</a:t>
            </a:r>
            <a:r>
              <a:rPr lang="vi-VN" sz="2800" dirty="0"/>
              <a:t>. </a:t>
            </a:r>
            <a:r>
              <a:rPr lang="sr-Cyrl-CS" sz="2800" dirty="0"/>
              <a:t>Доказано</a:t>
            </a:r>
            <a:r>
              <a:rPr lang="pl-PL" sz="2800" dirty="0"/>
              <a:t> </a:t>
            </a:r>
            <a:r>
              <a:rPr lang="sr-Cyrl-CS" sz="2800" dirty="0"/>
              <a:t>ефикаснија</a:t>
            </a:r>
            <a:r>
              <a:rPr lang="pl-PL" sz="2800" dirty="0"/>
              <a:t> </a:t>
            </a:r>
            <a:r>
              <a:rPr lang="en-US" sz="2800" dirty="0"/>
              <a:t> </a:t>
            </a:r>
            <a:r>
              <a:rPr lang="sr-Cyrl-CS" sz="2800" dirty="0"/>
              <a:t>уз</a:t>
            </a:r>
            <a:r>
              <a:rPr lang="en-US" sz="2800" dirty="0"/>
              <a:t> </a:t>
            </a:r>
            <a:r>
              <a:rPr lang="sr-Cyrl-CS" sz="2800" dirty="0"/>
              <a:t>примену</a:t>
            </a:r>
            <a:r>
              <a:rPr lang="en-US" sz="2800" dirty="0"/>
              <a:t> </a:t>
            </a:r>
            <a:r>
              <a:rPr lang="sr-Cyrl-CS" sz="2800" dirty="0"/>
              <a:t>кисеоничке</a:t>
            </a:r>
            <a:r>
              <a:rPr lang="en-US" sz="2800" dirty="0"/>
              <a:t> </a:t>
            </a:r>
            <a:r>
              <a:rPr lang="sr-Cyrl-CS" sz="2800" dirty="0"/>
              <a:t>терапије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81"/>
    </mc:Choice>
    <mc:Fallback xmlns="">
      <p:transition spd="slow" advTm="60381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dirty="0"/>
              <a:t>Постоперативна</a:t>
            </a:r>
            <a:r>
              <a:rPr lang="en-US" b="1" dirty="0"/>
              <a:t> </a:t>
            </a:r>
            <a:r>
              <a:rPr lang="sr-Cyrl-CS" b="1" dirty="0"/>
              <a:t>плућна</a:t>
            </a:r>
            <a:r>
              <a:rPr lang="en-US" b="1" dirty="0"/>
              <a:t> </a:t>
            </a:r>
            <a:r>
              <a:rPr lang="sr-Cyrl-CS" b="1" dirty="0"/>
              <a:t>рехабилитација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s-ES" dirty="0"/>
          </a:p>
          <a:p>
            <a:r>
              <a:rPr lang="sr-Cyrl-CS" sz="4000" dirty="0">
                <a:solidFill>
                  <a:srgbClr val="FF0000"/>
                </a:solidFill>
              </a:rPr>
              <a:t>Првог</a:t>
            </a:r>
            <a:r>
              <a:rPr lang="en-US" sz="4000" dirty="0"/>
              <a:t> </a:t>
            </a:r>
            <a:r>
              <a:rPr lang="sr-Cyrl-CS" sz="4000" dirty="0"/>
              <a:t>постоперативног</a:t>
            </a:r>
            <a:r>
              <a:rPr lang="en-US" sz="4000" dirty="0"/>
              <a:t> </a:t>
            </a:r>
            <a:r>
              <a:rPr lang="sr-Cyrl-CS" sz="4000" dirty="0"/>
              <a:t>дана</a:t>
            </a:r>
            <a:r>
              <a:rPr lang="en-US" sz="4000" dirty="0"/>
              <a:t> </a:t>
            </a:r>
            <a:r>
              <a:rPr lang="sr-Cyrl-CS" sz="4000" dirty="0"/>
              <a:t>након</a:t>
            </a:r>
            <a:r>
              <a:rPr lang="en-US" sz="4000" dirty="0"/>
              <a:t> </a:t>
            </a:r>
            <a:r>
              <a:rPr lang="sr-Cyrl-CS" sz="4000" dirty="0"/>
              <a:t>ресекције</a:t>
            </a:r>
            <a:r>
              <a:rPr lang="en-US" sz="4000" dirty="0"/>
              <a:t> </a:t>
            </a:r>
            <a:r>
              <a:rPr lang="sr-Cyrl-CS" sz="4000" dirty="0"/>
              <a:t>плућа</a:t>
            </a:r>
            <a:r>
              <a:rPr lang="en-US" sz="4000" dirty="0"/>
              <a:t>, </a:t>
            </a:r>
            <a:r>
              <a:rPr lang="sr-Cyrl-CS" sz="4000" dirty="0">
                <a:solidFill>
                  <a:srgbClr val="FF0000"/>
                </a:solidFill>
              </a:rPr>
              <a:t>у</a:t>
            </a:r>
            <a:r>
              <a:rPr lang="en-US" sz="4000" dirty="0">
                <a:solidFill>
                  <a:srgbClr val="FF0000"/>
                </a:solidFill>
              </a:rPr>
              <a:t> </a:t>
            </a:r>
            <a:r>
              <a:rPr lang="sr-Cyrl-CS" sz="4000" dirty="0">
                <a:solidFill>
                  <a:srgbClr val="FF0000"/>
                </a:solidFill>
              </a:rPr>
              <a:t>ЈИН</a:t>
            </a:r>
            <a:r>
              <a:rPr lang="sr-Latn-CS" sz="4000" dirty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r>
              <a:rPr lang="sr-Latn-CS" sz="4000" dirty="0"/>
              <a:t>     - </a:t>
            </a:r>
            <a:r>
              <a:rPr lang="sr-Cyrl-CS" sz="4000" dirty="0"/>
              <a:t>вежбе</a:t>
            </a:r>
            <a:r>
              <a:rPr lang="en-US" sz="4000" dirty="0"/>
              <a:t> </a:t>
            </a:r>
            <a:r>
              <a:rPr lang="sr-Cyrl-CS" sz="4000" dirty="0"/>
              <a:t>дијафрагмалног</a:t>
            </a:r>
            <a:r>
              <a:rPr lang="en-US" sz="4000" dirty="0"/>
              <a:t> </a:t>
            </a:r>
            <a:r>
              <a:rPr lang="sr-Cyrl-CS" sz="4000" dirty="0"/>
              <a:t>дисања</a:t>
            </a:r>
            <a:r>
              <a:rPr lang="en-US" sz="4000" dirty="0"/>
              <a:t>,</a:t>
            </a:r>
            <a:endParaRPr lang="sr-Latn-CS" sz="4000" dirty="0"/>
          </a:p>
          <a:p>
            <a:pPr>
              <a:buNone/>
            </a:pPr>
            <a:r>
              <a:rPr lang="sr-Latn-CS" sz="4000" dirty="0"/>
              <a:t>     -</a:t>
            </a:r>
            <a:r>
              <a:rPr lang="en-US" sz="4000" dirty="0"/>
              <a:t> </a:t>
            </a:r>
            <a:r>
              <a:rPr lang="sr-Cyrl-CS" sz="4000" dirty="0"/>
              <a:t>вежбе</a:t>
            </a:r>
            <a:r>
              <a:rPr lang="en-US" sz="4000" dirty="0"/>
              <a:t> </a:t>
            </a:r>
            <a:r>
              <a:rPr lang="sr-Cyrl-CS" sz="4000" dirty="0"/>
              <a:t>периферне</a:t>
            </a:r>
            <a:r>
              <a:rPr lang="sr-Latn-CS" sz="4000" dirty="0"/>
              <a:t> </a:t>
            </a:r>
            <a:r>
              <a:rPr lang="sr-Cyrl-CS" sz="4000" dirty="0"/>
              <a:t>циркулације</a:t>
            </a:r>
            <a:r>
              <a:rPr lang="en-US" sz="4000" dirty="0"/>
              <a:t>, </a:t>
            </a:r>
            <a:endParaRPr lang="sr-Latn-CS" sz="4000" dirty="0"/>
          </a:p>
          <a:p>
            <a:pPr>
              <a:buNone/>
            </a:pPr>
            <a:r>
              <a:rPr lang="sr-Latn-CS" sz="4000" dirty="0"/>
              <a:t>     - </a:t>
            </a:r>
            <a:r>
              <a:rPr lang="sr-Cyrl-CS" sz="4000" dirty="0"/>
              <a:t>аеросол</a:t>
            </a:r>
            <a:r>
              <a:rPr lang="en-US" sz="4000" dirty="0"/>
              <a:t> </a:t>
            </a:r>
            <a:r>
              <a:rPr lang="sr-Cyrl-CS" sz="4000" dirty="0"/>
              <a:t>терапија</a:t>
            </a:r>
            <a:r>
              <a:rPr lang="en-US" sz="4000" dirty="0"/>
              <a:t> </a:t>
            </a:r>
            <a:r>
              <a:rPr lang="sr-Cyrl-CS" sz="4000" dirty="0"/>
              <a:t>бронходилататорима</a:t>
            </a:r>
            <a:r>
              <a:rPr lang="en-US" sz="4000" dirty="0"/>
              <a:t>,</a:t>
            </a:r>
            <a:endParaRPr lang="sr-Latn-CS" sz="4000" dirty="0"/>
          </a:p>
          <a:p>
            <a:pPr>
              <a:buNone/>
            </a:pPr>
            <a:r>
              <a:rPr lang="sr-Latn-CS" sz="4000" dirty="0"/>
              <a:t>     -</a:t>
            </a:r>
            <a:r>
              <a:rPr lang="en-US" sz="4000" dirty="0"/>
              <a:t> </a:t>
            </a:r>
            <a:r>
              <a:rPr lang="sr-Cyrl-CS" sz="4000" dirty="0"/>
              <a:t>вежбе</a:t>
            </a:r>
            <a:r>
              <a:rPr lang="en-US" sz="4000" dirty="0"/>
              <a:t> </a:t>
            </a:r>
            <a:r>
              <a:rPr lang="sr-Cyrl-CS" sz="4000" dirty="0"/>
              <a:t>за</a:t>
            </a:r>
            <a:r>
              <a:rPr lang="en-US" sz="4000" dirty="0"/>
              <a:t> </a:t>
            </a:r>
            <a:r>
              <a:rPr lang="sr-Cyrl-CS" sz="4000" dirty="0"/>
              <a:t>ширење</a:t>
            </a:r>
            <a:r>
              <a:rPr lang="en-US" sz="4000" dirty="0"/>
              <a:t> </a:t>
            </a:r>
            <a:r>
              <a:rPr lang="sr-Cyrl-CS" sz="4000" dirty="0"/>
              <a:t>грудног</a:t>
            </a:r>
            <a:r>
              <a:rPr lang="sr-Latn-CS" sz="4000" dirty="0"/>
              <a:t> </a:t>
            </a:r>
            <a:r>
              <a:rPr lang="sr-Cyrl-CS" sz="4000" dirty="0"/>
              <a:t>коша</a:t>
            </a:r>
            <a:endParaRPr lang="sr-Latn-CS" sz="4000" dirty="0"/>
          </a:p>
          <a:p>
            <a:pPr>
              <a:buNone/>
            </a:pPr>
            <a:r>
              <a:rPr lang="sr-Latn-CS" sz="4000" dirty="0"/>
              <a:t>     -</a:t>
            </a:r>
            <a:r>
              <a:rPr lang="en-US" sz="4000" dirty="0"/>
              <a:t>  </a:t>
            </a:r>
            <a:r>
              <a:rPr lang="sr-Cyrl-CS" sz="4000" dirty="0"/>
              <a:t>вежбе</a:t>
            </a:r>
            <a:r>
              <a:rPr lang="en-US" sz="4000" dirty="0"/>
              <a:t> </a:t>
            </a:r>
            <a:r>
              <a:rPr lang="sr-Cyrl-CS" sz="4000" dirty="0"/>
              <a:t>за</a:t>
            </a:r>
            <a:r>
              <a:rPr lang="en-US" sz="4000" dirty="0"/>
              <a:t> </a:t>
            </a:r>
            <a:r>
              <a:rPr lang="sr-Cyrl-CS" sz="4000" dirty="0"/>
              <a:t>мобилизацију</a:t>
            </a:r>
            <a:r>
              <a:rPr lang="en-US" sz="4000" dirty="0"/>
              <a:t> </a:t>
            </a:r>
            <a:r>
              <a:rPr lang="sr-Cyrl-CS" sz="4000" dirty="0"/>
              <a:t>раменог</a:t>
            </a:r>
            <a:r>
              <a:rPr lang="en-US" sz="4000" dirty="0"/>
              <a:t> </a:t>
            </a:r>
            <a:r>
              <a:rPr lang="sr-Cyrl-CS" sz="4000" dirty="0"/>
              <a:t>појаса</a:t>
            </a:r>
            <a:r>
              <a:rPr lang="en-US" sz="4000" dirty="0"/>
              <a:t>.</a:t>
            </a:r>
            <a:endParaRPr lang="sr-Latn-CS" sz="4000" dirty="0"/>
          </a:p>
          <a:p>
            <a:r>
              <a:rPr lang="en-US" sz="4000" dirty="0"/>
              <a:t> </a:t>
            </a:r>
            <a:r>
              <a:rPr lang="sr-Cyrl-CS" sz="4000" u="sng" dirty="0"/>
              <a:t>првог</a:t>
            </a:r>
            <a:r>
              <a:rPr lang="en-US" sz="4000" u="sng" dirty="0"/>
              <a:t> </a:t>
            </a:r>
            <a:r>
              <a:rPr lang="sr-Cyrl-CS" sz="4000" u="sng" dirty="0"/>
              <a:t>дана</a:t>
            </a:r>
            <a:r>
              <a:rPr lang="sr-Latn-CS" sz="4000" u="sng" dirty="0"/>
              <a:t> </a:t>
            </a:r>
            <a:r>
              <a:rPr lang="sr-Cyrl-CS" sz="4000" dirty="0"/>
              <a:t>на</a:t>
            </a:r>
            <a:r>
              <a:rPr lang="pl-PL" sz="4000" dirty="0"/>
              <a:t> </a:t>
            </a:r>
            <a:r>
              <a:rPr lang="sr-Cyrl-CS" sz="4000" dirty="0"/>
              <a:t>нивоу</a:t>
            </a:r>
            <a:r>
              <a:rPr lang="pl-PL" sz="4000" dirty="0"/>
              <a:t> </a:t>
            </a:r>
            <a:r>
              <a:rPr lang="sr-Cyrl-CS" sz="4000" dirty="0"/>
              <a:t>кревета</a:t>
            </a:r>
            <a:r>
              <a:rPr lang="pl-PL" sz="4000" dirty="0"/>
              <a:t> </a:t>
            </a:r>
            <a:r>
              <a:rPr lang="sr-Cyrl-CS" sz="4000" dirty="0"/>
              <a:t>са</a:t>
            </a:r>
            <a:r>
              <a:rPr lang="pl-PL" sz="4000" dirty="0"/>
              <a:t> </a:t>
            </a:r>
            <a:r>
              <a:rPr lang="sr-Cyrl-CS" sz="4000" dirty="0"/>
              <a:t>високим</a:t>
            </a:r>
            <a:r>
              <a:rPr lang="pl-PL" sz="4000" dirty="0"/>
              <a:t> </a:t>
            </a:r>
            <a:r>
              <a:rPr lang="sr-Cyrl-CS" sz="4000" dirty="0"/>
              <a:t>узглављем</a:t>
            </a:r>
            <a:r>
              <a:rPr lang="pl-PL" sz="4000" dirty="0"/>
              <a:t> </a:t>
            </a:r>
            <a:r>
              <a:rPr lang="sr-Cyrl-CS" sz="4000" dirty="0"/>
              <a:t>од</a:t>
            </a:r>
            <a:r>
              <a:rPr lang="pl-PL" sz="4000" dirty="0"/>
              <a:t> 75°, </a:t>
            </a:r>
            <a:r>
              <a:rPr lang="sr-Cyrl-CS" sz="4000" u="sng" dirty="0"/>
              <a:t>другог</a:t>
            </a:r>
            <a:r>
              <a:rPr lang="en-US" sz="4000" dirty="0"/>
              <a:t> </a:t>
            </a:r>
            <a:r>
              <a:rPr lang="sr-Cyrl-CS" sz="4000" dirty="0"/>
              <a:t>у</a:t>
            </a:r>
            <a:r>
              <a:rPr lang="en-US" sz="4000" dirty="0"/>
              <a:t> </a:t>
            </a:r>
            <a:r>
              <a:rPr lang="sr-Cyrl-CS" sz="4000" dirty="0"/>
              <a:t>седећем</a:t>
            </a:r>
            <a:r>
              <a:rPr lang="en-US" sz="4000" dirty="0"/>
              <a:t> </a:t>
            </a:r>
            <a:r>
              <a:rPr lang="sr-Cyrl-CS" sz="4000" dirty="0"/>
              <a:t>положају</a:t>
            </a:r>
            <a:r>
              <a:rPr lang="en-US" sz="4000" dirty="0"/>
              <a:t> </a:t>
            </a:r>
            <a:r>
              <a:rPr lang="sr-Cyrl-CS" sz="4000" dirty="0"/>
              <a:t>на</a:t>
            </a:r>
            <a:r>
              <a:rPr lang="en-US" sz="4000" dirty="0"/>
              <a:t> </a:t>
            </a:r>
            <a:r>
              <a:rPr lang="sr-Cyrl-CS" sz="4000" dirty="0"/>
              <a:t>ивици</a:t>
            </a:r>
            <a:r>
              <a:rPr lang="sr-Latn-CS" sz="4000" dirty="0"/>
              <a:t> </a:t>
            </a:r>
            <a:r>
              <a:rPr lang="sr-Cyrl-CS" sz="4000" dirty="0"/>
              <a:t>кревета</a:t>
            </a:r>
            <a:r>
              <a:rPr lang="en-US" sz="4000" dirty="0"/>
              <a:t>, </a:t>
            </a:r>
            <a:r>
              <a:rPr lang="sr-Cyrl-CS" sz="4000" dirty="0"/>
              <a:t>од</a:t>
            </a:r>
            <a:r>
              <a:rPr lang="en-US" sz="4000" dirty="0"/>
              <a:t> </a:t>
            </a:r>
            <a:r>
              <a:rPr lang="sr-Cyrl-CS" sz="4000" u="sng" dirty="0"/>
              <a:t>трећег</a:t>
            </a:r>
            <a:r>
              <a:rPr lang="en-US" sz="4000" dirty="0"/>
              <a:t> </a:t>
            </a:r>
            <a:r>
              <a:rPr lang="sr-Cyrl-CS" sz="4000" dirty="0"/>
              <a:t>дана</a:t>
            </a:r>
            <a:r>
              <a:rPr lang="en-US" sz="4000" dirty="0"/>
              <a:t> </a:t>
            </a:r>
            <a:r>
              <a:rPr lang="sr-Cyrl-CS" sz="4000" dirty="0"/>
              <a:t>почиње</a:t>
            </a:r>
            <a:r>
              <a:rPr lang="en-US" sz="4000" dirty="0"/>
              <a:t> </a:t>
            </a:r>
            <a:r>
              <a:rPr lang="sr-Cyrl-CS" sz="4000" dirty="0"/>
              <a:t>са</a:t>
            </a:r>
            <a:r>
              <a:rPr lang="en-US" sz="4000" dirty="0"/>
              <a:t> </a:t>
            </a:r>
            <a:r>
              <a:rPr lang="sr-Cyrl-CS" sz="4000" dirty="0"/>
              <a:t>ходом</a:t>
            </a:r>
            <a:r>
              <a:rPr lang="en-US" sz="4000" dirty="0"/>
              <a:t> </a:t>
            </a:r>
            <a:r>
              <a:rPr lang="sr-Cyrl-CS" sz="4000" dirty="0"/>
              <a:t>по</a:t>
            </a:r>
            <a:r>
              <a:rPr lang="sr-Latn-CS" sz="4000" dirty="0"/>
              <a:t> </a:t>
            </a:r>
            <a:r>
              <a:rPr lang="sr-Cyrl-CS" sz="4000" dirty="0"/>
              <a:t>соби</a:t>
            </a:r>
            <a:r>
              <a:rPr lang="en-US" sz="4000" dirty="0"/>
              <a:t> </a:t>
            </a:r>
            <a:r>
              <a:rPr lang="sr-Cyrl-CS" sz="4000" dirty="0"/>
              <a:t>уз</a:t>
            </a:r>
            <a:r>
              <a:rPr lang="en-US" sz="4000" dirty="0"/>
              <a:t> </a:t>
            </a:r>
            <a:r>
              <a:rPr lang="sr-Cyrl-CS" sz="4000" dirty="0"/>
              <a:t>помоћ</a:t>
            </a:r>
            <a:r>
              <a:rPr lang="en-US" sz="4000" dirty="0"/>
              <a:t> </a:t>
            </a:r>
            <a:r>
              <a:rPr lang="sr-Cyrl-CS" sz="4000" dirty="0"/>
              <a:t>физиотерапеута,</a:t>
            </a:r>
            <a:r>
              <a:rPr lang="en-US" sz="4000" dirty="0"/>
              <a:t>3-4 </a:t>
            </a:r>
            <a:r>
              <a:rPr lang="sr-Cyrl-CS" sz="4000" dirty="0"/>
              <a:t>пута</a:t>
            </a:r>
            <a:r>
              <a:rPr lang="sr-Latn-CS" sz="4000" dirty="0"/>
              <a:t> </a:t>
            </a:r>
            <a:r>
              <a:rPr lang="sr-Cyrl-CS" sz="4000" dirty="0"/>
              <a:t>дневно</a:t>
            </a:r>
            <a:r>
              <a:rPr lang="sr-Latn-CS" sz="4000" dirty="0"/>
              <a:t>.</a:t>
            </a:r>
            <a:r>
              <a:rPr lang="en-US" sz="4000" dirty="0"/>
              <a:t> </a:t>
            </a:r>
            <a:r>
              <a:rPr lang="sr-Cyrl-CS" sz="4000" dirty="0"/>
              <a:t>Након</a:t>
            </a:r>
            <a:r>
              <a:rPr lang="en-US" sz="4000" dirty="0"/>
              <a:t> </a:t>
            </a:r>
            <a:r>
              <a:rPr lang="sr-Cyrl-CS" sz="4000" dirty="0"/>
              <a:t>изласка</a:t>
            </a:r>
            <a:r>
              <a:rPr lang="sr-Latn-CS" sz="4000" dirty="0"/>
              <a:t> </a:t>
            </a:r>
            <a:r>
              <a:rPr lang="sr-Cyrl-CS" sz="4000" dirty="0"/>
              <a:t>спроводе</a:t>
            </a:r>
            <a:r>
              <a:rPr lang="en-US" sz="4000" dirty="0"/>
              <a:t> </a:t>
            </a:r>
            <a:r>
              <a:rPr lang="sr-Cyrl-CS" sz="4000" dirty="0"/>
              <a:t>се</a:t>
            </a:r>
            <a:r>
              <a:rPr lang="en-US" sz="4000" dirty="0"/>
              <a:t> </a:t>
            </a:r>
            <a:r>
              <a:rPr lang="sr-Cyrl-CS" sz="4000" dirty="0"/>
              <a:t>два</a:t>
            </a:r>
            <a:r>
              <a:rPr lang="en-US" sz="4000" dirty="0"/>
              <a:t> </a:t>
            </a:r>
            <a:r>
              <a:rPr lang="sr-Cyrl-CS" sz="4000" dirty="0"/>
              <a:t>пута</a:t>
            </a:r>
            <a:r>
              <a:rPr lang="en-US" sz="4000" dirty="0"/>
              <a:t> </a:t>
            </a:r>
            <a:r>
              <a:rPr lang="sr-Cyrl-CS" sz="4000" dirty="0"/>
              <a:t>дневно</a:t>
            </a:r>
            <a:endParaRPr lang="en-US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425"/>
    </mc:Choice>
    <mc:Fallback xmlns="">
      <p:transition spd="slow" advTm="6242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124075" y="1285861"/>
            <a:ext cx="547211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лекар</a:t>
            </a:r>
            <a:r>
              <a:rPr lang="sl-SI" sz="2400" b="1" dirty="0">
                <a:latin typeface="Arial" charset="0"/>
              </a:rPr>
              <a:t> </a:t>
            </a:r>
            <a:r>
              <a:rPr lang="x-none" sz="2400" b="1" dirty="0">
                <a:latin typeface="Arial" charset="0"/>
              </a:rPr>
              <a:t>опште</a:t>
            </a:r>
            <a:r>
              <a:rPr lang="sl-SI" sz="2400" b="1" dirty="0">
                <a:latin typeface="Arial" charset="0"/>
              </a:rPr>
              <a:t> </a:t>
            </a:r>
            <a:r>
              <a:rPr lang="x-none" sz="2400" b="1" dirty="0">
                <a:latin typeface="Arial" charset="0"/>
              </a:rPr>
              <a:t>праксе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>
                <a:latin typeface="Arial" charset="0"/>
              </a:rPr>
              <a:t>хирург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>
                <a:latin typeface="Arial" charset="0"/>
              </a:rPr>
              <a:t>онколог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радиотерапеут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фармаколог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Физијатар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Физиотерапеут</a:t>
            </a:r>
            <a:r>
              <a:rPr lang="sl-SI" sz="2400" b="1" dirty="0">
                <a:latin typeface="Arial" charset="0"/>
              </a:rPr>
              <a:t> </a:t>
            </a: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психолог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психијатар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медицинска</a:t>
            </a:r>
            <a:r>
              <a:rPr lang="sl-SI" sz="2400" b="1" dirty="0">
                <a:latin typeface="Arial" charset="0"/>
              </a:rPr>
              <a:t> </a:t>
            </a:r>
            <a:r>
              <a:rPr lang="x-none" sz="2400" b="1" dirty="0">
                <a:latin typeface="Arial" charset="0"/>
              </a:rPr>
              <a:t>сестра</a:t>
            </a:r>
            <a:endParaRPr lang="sl-SI" sz="2400" b="1" dirty="0">
              <a:latin typeface="Arial" charset="0"/>
            </a:endParaRPr>
          </a:p>
          <a:p>
            <a:pPr marL="457200" indent="-457200">
              <a:buFontTx/>
              <a:buChar char="•"/>
            </a:pPr>
            <a:r>
              <a:rPr lang="x-none" sz="2400" b="1" dirty="0">
                <a:latin typeface="Arial" charset="0"/>
              </a:rPr>
              <a:t>социјални</a:t>
            </a:r>
            <a:r>
              <a:rPr lang="sl-SI" sz="2400" b="1" dirty="0">
                <a:latin typeface="Arial" charset="0"/>
              </a:rPr>
              <a:t> </a:t>
            </a:r>
            <a:r>
              <a:rPr lang="x-none" sz="2400" b="1">
                <a:latin typeface="Arial" charset="0"/>
              </a:rPr>
              <a:t>радник</a:t>
            </a:r>
            <a:r>
              <a:rPr lang="sl-SI" sz="2400" b="1" dirty="0">
                <a:latin typeface="Arial" charset="0"/>
              </a:rPr>
              <a:t> </a:t>
            </a:r>
          </a:p>
          <a:p>
            <a:pPr marL="457200" indent="-457200">
              <a:buFontTx/>
              <a:buChar char="•"/>
            </a:pPr>
            <a:r>
              <a:rPr lang="sr-Cyrl-CS" sz="2400" b="1" dirty="0">
                <a:latin typeface="Arial" charset="0"/>
              </a:rPr>
              <a:t>свештеник</a:t>
            </a:r>
            <a:endParaRPr lang="sl-SI" sz="2400" b="1" dirty="0">
              <a:latin typeface="Arial" charset="0"/>
            </a:endParaRPr>
          </a:p>
          <a:p>
            <a:pPr marL="457200" indent="-457200"/>
            <a:endParaRPr lang="en-US" sz="2400" dirty="0">
              <a:latin typeface="Arial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23850" y="214290"/>
            <a:ext cx="86407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Ко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спроводи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лечење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оболелог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са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малигном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x-none" sz="3200" b="1" dirty="0">
                <a:solidFill>
                  <a:srgbClr val="C00000"/>
                </a:solidFill>
                <a:latin typeface="Arial" charset="0"/>
              </a:rPr>
              <a:t>болешћу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?</a:t>
            </a:r>
            <a:endParaRPr lang="en-US" sz="3200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42988" y="1628775"/>
            <a:ext cx="46085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sl-SI" sz="2400" b="1" dirty="0">
              <a:solidFill>
                <a:schemeClr val="bg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sz="2400" b="1" dirty="0"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ransition advTm="253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CS" dirty="0">
                <a:solidFill>
                  <a:srgbClr val="FF0000"/>
                </a:solidFill>
              </a:rPr>
              <a:t>Палијативна</a:t>
            </a:r>
            <a:r>
              <a:rPr lang="sr-Latn-CS" dirty="0">
                <a:solidFill>
                  <a:srgbClr val="FF0000"/>
                </a:solidFill>
              </a:rPr>
              <a:t> </a:t>
            </a:r>
            <a:r>
              <a:rPr lang="sr-Cyrl-CS" dirty="0">
                <a:solidFill>
                  <a:srgbClr val="FF0000"/>
                </a:solidFill>
              </a:rPr>
              <a:t>нега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sr-Cyrl-CS" dirty="0"/>
              <a:t>је</a:t>
            </a:r>
            <a:r>
              <a:rPr lang="pl-PL" dirty="0"/>
              <a:t> </a:t>
            </a:r>
            <a:r>
              <a:rPr lang="sr-Cyrl-CS" dirty="0"/>
              <a:t>активна</a:t>
            </a:r>
            <a:r>
              <a:rPr lang="pl-PL" dirty="0"/>
              <a:t>, </a:t>
            </a:r>
            <a:r>
              <a:rPr lang="sr-Cyrl-CS" dirty="0"/>
              <a:t>комплетна</a:t>
            </a:r>
            <a:r>
              <a:rPr lang="pl-PL" dirty="0"/>
              <a:t> </a:t>
            </a:r>
            <a:r>
              <a:rPr lang="sr-Cyrl-CS" dirty="0"/>
              <a:t>брига</a:t>
            </a:r>
            <a:r>
              <a:rPr lang="pl-PL" dirty="0"/>
              <a:t> </a:t>
            </a:r>
            <a:r>
              <a:rPr lang="sr-Cyrl-CS" dirty="0"/>
              <a:t>за</a:t>
            </a:r>
            <a:r>
              <a:rPr lang="pl-PL" dirty="0"/>
              <a:t> </a:t>
            </a:r>
            <a:r>
              <a:rPr lang="sr-Cyrl-CS" dirty="0"/>
              <a:t>болесника</a:t>
            </a:r>
            <a:r>
              <a:rPr lang="pl-PL" dirty="0"/>
              <a:t> </a:t>
            </a:r>
            <a:r>
              <a:rPr lang="sr-Cyrl-CS" dirty="0"/>
              <a:t>чију</a:t>
            </a:r>
            <a:r>
              <a:rPr lang="pl-PL" dirty="0"/>
              <a:t> </a:t>
            </a:r>
            <a:r>
              <a:rPr lang="sr-Cyrl-CS" dirty="0"/>
              <a:t>болест</a:t>
            </a:r>
            <a:r>
              <a:rPr lang="pl-PL" dirty="0"/>
              <a:t> </a:t>
            </a:r>
            <a:r>
              <a:rPr lang="sr-Cyrl-CS" dirty="0"/>
              <a:t>није</a:t>
            </a:r>
            <a:r>
              <a:rPr lang="pl-PL" dirty="0"/>
              <a:t> </a:t>
            </a:r>
            <a:r>
              <a:rPr lang="sr-Cyrl-CS" dirty="0"/>
              <a:t>могуће</a:t>
            </a:r>
            <a:r>
              <a:rPr lang="pl-PL" dirty="0"/>
              <a:t> </a:t>
            </a:r>
            <a:r>
              <a:rPr lang="sr-Cyrl-CS" dirty="0"/>
              <a:t>активно</a:t>
            </a:r>
            <a:r>
              <a:rPr lang="en-US" dirty="0"/>
              <a:t> </a:t>
            </a:r>
            <a:r>
              <a:rPr lang="sr-Cyrl-CS" dirty="0"/>
              <a:t>лечити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излечити</a:t>
            </a:r>
            <a:r>
              <a:rPr lang="en-US" dirty="0"/>
              <a:t>. </a:t>
            </a:r>
            <a:r>
              <a:rPr lang="sr-Cyrl-CS" dirty="0"/>
              <a:t>Њен</a:t>
            </a:r>
            <a:r>
              <a:rPr lang="en-US" dirty="0"/>
              <a:t> </a:t>
            </a:r>
            <a:r>
              <a:rPr lang="sr-Cyrl-CS" dirty="0"/>
              <a:t>циљ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отклањање</a:t>
            </a:r>
            <a:r>
              <a:rPr lang="en-US" dirty="0"/>
              <a:t> </a:t>
            </a:r>
            <a:r>
              <a:rPr lang="sr-Cyrl-CS" dirty="0"/>
              <a:t>бола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других симптома</a:t>
            </a:r>
            <a:r>
              <a:rPr lang="en-US" dirty="0"/>
              <a:t>. </a:t>
            </a:r>
            <a:r>
              <a:rPr lang="sr-Cyrl-CS" dirty="0"/>
              <a:t>Поред</a:t>
            </a:r>
            <a:r>
              <a:rPr lang="en-US" dirty="0"/>
              <a:t> </a:t>
            </a:r>
            <a:r>
              <a:rPr lang="sr-Cyrl-CS" dirty="0"/>
              <a:t>тога</a:t>
            </a:r>
            <a:r>
              <a:rPr lang="en-US" dirty="0"/>
              <a:t> </a:t>
            </a:r>
            <a:r>
              <a:rPr lang="sr-Cyrl-CS" dirty="0"/>
              <a:t>има</a:t>
            </a:r>
            <a:r>
              <a:rPr lang="en-US" dirty="0"/>
              <a:t> </a:t>
            </a:r>
            <a:r>
              <a:rPr lang="sr-Cyrl-CS" dirty="0"/>
              <a:t>психолошку</a:t>
            </a:r>
            <a:r>
              <a:rPr lang="en-US" dirty="0"/>
              <a:t>, </a:t>
            </a:r>
            <a:r>
              <a:rPr lang="sr-Cyrl-CS" dirty="0"/>
              <a:t>спиритуалну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sz="2800" dirty="0"/>
              <a:t>социјалну</a:t>
            </a:r>
            <a:r>
              <a:rPr lang="vi-VN" sz="2800" dirty="0"/>
              <a:t> </a:t>
            </a:r>
            <a:r>
              <a:rPr lang="sr-Cyrl-CS" sz="2800" dirty="0"/>
              <a:t>димензију</a:t>
            </a:r>
            <a:r>
              <a:rPr lang="vi-VN" dirty="0"/>
              <a:t>. </a:t>
            </a:r>
            <a:r>
              <a:rPr lang="sr-Cyrl-CS" dirty="0"/>
              <a:t>Побољшава</a:t>
            </a:r>
            <a:r>
              <a:rPr lang="en-US" dirty="0"/>
              <a:t> </a:t>
            </a:r>
            <a:r>
              <a:rPr lang="sr-Cyrl-CS" dirty="0"/>
              <a:t>квалитет</a:t>
            </a:r>
            <a:r>
              <a:rPr lang="en-US" dirty="0"/>
              <a:t> </a:t>
            </a:r>
            <a:r>
              <a:rPr lang="sr-Cyrl-CS" dirty="0"/>
              <a:t>живота</a:t>
            </a:r>
            <a:r>
              <a:rPr lang="en-US" dirty="0"/>
              <a:t> </a:t>
            </a:r>
            <a:r>
              <a:rPr lang="sr-Cyrl-CS" dirty="0"/>
              <a:t>пацијената</a:t>
            </a:r>
            <a:r>
              <a:rPr lang="en-US" dirty="0"/>
              <a:t> </a:t>
            </a:r>
            <a:r>
              <a:rPr lang="sr-Cyrl-CS" b="1" dirty="0"/>
              <a:t>и</a:t>
            </a:r>
            <a:r>
              <a:rPr lang="en-US" b="1" dirty="0"/>
              <a:t> </a:t>
            </a:r>
            <a:r>
              <a:rPr lang="sr-Cyrl-CS" b="1" dirty="0"/>
              <a:t>њихових</a:t>
            </a:r>
            <a:r>
              <a:rPr lang="sr-Latn-CS" b="1" dirty="0"/>
              <a:t> </a:t>
            </a:r>
            <a:r>
              <a:rPr lang="sr-Cyrl-CS" b="1" dirty="0"/>
              <a:t>породица</a:t>
            </a:r>
            <a:r>
              <a:rPr lang="it-IT" dirty="0"/>
              <a:t>, </a:t>
            </a:r>
            <a:r>
              <a:rPr lang="sr-Cyrl-CS" dirty="0"/>
              <a:t>суочавајући</a:t>
            </a:r>
            <a:r>
              <a:rPr lang="it-IT" dirty="0"/>
              <a:t> </a:t>
            </a:r>
            <a:r>
              <a:rPr lang="sr-Cyrl-CS" dirty="0"/>
              <a:t>се</a:t>
            </a:r>
            <a:r>
              <a:rPr lang="it-IT" dirty="0"/>
              <a:t> </a:t>
            </a:r>
            <a:r>
              <a:rPr lang="sr-Cyrl-CS" dirty="0"/>
              <a:t>са</a:t>
            </a:r>
            <a:r>
              <a:rPr lang="it-IT" dirty="0"/>
              <a:t> </a:t>
            </a:r>
            <a:r>
              <a:rPr lang="sr-Cyrl-CS" dirty="0"/>
              <a:t>проблемима</a:t>
            </a:r>
            <a:r>
              <a:rPr lang="it-IT" dirty="0"/>
              <a:t> </a:t>
            </a:r>
            <a:r>
              <a:rPr lang="sr-Cyrl-CS" dirty="0"/>
              <a:t>који</a:t>
            </a:r>
            <a:r>
              <a:rPr lang="it-IT" dirty="0"/>
              <a:t> </a:t>
            </a:r>
            <a:r>
              <a:rPr lang="sr-Cyrl-CS" dirty="0"/>
              <a:t>прате</a:t>
            </a:r>
            <a:r>
              <a:rPr lang="it-IT" dirty="0"/>
              <a:t> </a:t>
            </a:r>
            <a:r>
              <a:rPr lang="sr-Cyrl-CS" dirty="0"/>
              <a:t>болести</a:t>
            </a:r>
            <a:r>
              <a:rPr lang="sr-Latn-CS" dirty="0"/>
              <a:t>,</a:t>
            </a:r>
            <a:r>
              <a:rPr lang="it-IT" dirty="0"/>
              <a:t> </a:t>
            </a:r>
            <a:r>
              <a:rPr lang="sr-Cyrl-CS" dirty="0"/>
              <a:t>и</a:t>
            </a:r>
            <a:r>
              <a:rPr lang="it-IT" dirty="0"/>
              <a:t> </a:t>
            </a:r>
            <a:r>
              <a:rPr lang="sr-Cyrl-CS" dirty="0"/>
              <a:t>које</a:t>
            </a:r>
            <a:r>
              <a:rPr lang="sr-Latn-CS" dirty="0"/>
              <a:t> </a:t>
            </a:r>
            <a:r>
              <a:rPr lang="sr-Cyrl-CS" dirty="0"/>
              <a:t>угрожавају</a:t>
            </a:r>
            <a:r>
              <a:rPr lang="en-US" dirty="0"/>
              <a:t> </a:t>
            </a:r>
            <a:r>
              <a:rPr lang="sr-Cyrl-CS" dirty="0"/>
              <a:t>живот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595"/>
    </mc:Choice>
    <mc:Fallback xmlns="">
      <p:transition spd="slow" advTm="4259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>
                <a:latin typeface="+mn-lt"/>
              </a:rPr>
              <a:t>Најчешћи</a:t>
            </a:r>
            <a:r>
              <a:rPr lang="vi-VN" dirty="0">
                <a:latin typeface="+mn-lt"/>
              </a:rPr>
              <a:t> </a:t>
            </a:r>
            <a:r>
              <a:rPr lang="sr-Cyrl-CS" dirty="0">
                <a:latin typeface="+mn-lt"/>
              </a:rPr>
              <a:t>проблеми</a:t>
            </a:r>
            <a:r>
              <a:rPr lang="sr-Latn-CS" dirty="0">
                <a:latin typeface="+mn-lt"/>
              </a:rPr>
              <a:t> </a:t>
            </a:r>
            <a:r>
              <a:rPr lang="sr-Cyrl-CS" dirty="0">
                <a:latin typeface="+mn-lt"/>
              </a:rPr>
              <a:t>онколошких</a:t>
            </a:r>
            <a:r>
              <a:rPr lang="sr-Latn-CS" dirty="0">
                <a:latin typeface="+mn-lt"/>
              </a:rPr>
              <a:t> </a:t>
            </a:r>
            <a:r>
              <a:rPr lang="sr-Cyrl-CS" dirty="0">
                <a:latin typeface="+mn-lt"/>
              </a:rPr>
              <a:t>болесника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</a:t>
            </a:r>
            <a:r>
              <a:rPr lang="sr-Cyrl-CS" dirty="0"/>
              <a:t>бол</a:t>
            </a:r>
            <a:r>
              <a:rPr lang="en-US" dirty="0"/>
              <a:t>,</a:t>
            </a:r>
            <a:endParaRPr lang="sr-Cyrl-CS" dirty="0"/>
          </a:p>
          <a:p>
            <a:r>
              <a:rPr lang="sr-Cyrl-CS" dirty="0"/>
              <a:t>ожиљак</a:t>
            </a:r>
            <a:r>
              <a:rPr lang="en-US" dirty="0"/>
              <a:t> </a:t>
            </a:r>
            <a:endParaRPr lang="sr-Latn-CS" dirty="0"/>
          </a:p>
          <a:p>
            <a:r>
              <a:rPr lang="sr-Cyrl-CS" dirty="0"/>
              <a:t>астенија</a:t>
            </a:r>
            <a:r>
              <a:rPr lang="en-US" dirty="0"/>
              <a:t>,</a:t>
            </a:r>
            <a:endParaRPr lang="sr-Latn-CS" dirty="0"/>
          </a:p>
          <a:p>
            <a:r>
              <a:rPr lang="en-US" dirty="0"/>
              <a:t> </a:t>
            </a:r>
            <a:r>
              <a:rPr lang="sr-Cyrl-CS" dirty="0"/>
              <a:t>анорексија</a:t>
            </a:r>
            <a:r>
              <a:rPr lang="en-US" dirty="0"/>
              <a:t>-</a:t>
            </a:r>
            <a:r>
              <a:rPr lang="sr-Cyrl-CS" dirty="0"/>
              <a:t>кахексија</a:t>
            </a:r>
            <a:r>
              <a:rPr lang="en-US" dirty="0"/>
              <a:t>,</a:t>
            </a:r>
          </a:p>
          <a:p>
            <a:r>
              <a:rPr lang="sr-Cyrl-CS" dirty="0"/>
              <a:t>анксиозност</a:t>
            </a:r>
            <a:r>
              <a:rPr lang="en-US" dirty="0"/>
              <a:t>,</a:t>
            </a:r>
            <a:endParaRPr lang="sr-Cyrl-CS" dirty="0"/>
          </a:p>
          <a:p>
            <a:r>
              <a:rPr lang="sr-Cyrl-CS" dirty="0"/>
              <a:t>делиријум</a:t>
            </a:r>
            <a:r>
              <a:rPr lang="en-US" dirty="0"/>
              <a:t>, </a:t>
            </a:r>
            <a:endParaRPr lang="sr-Latn-CS" dirty="0"/>
          </a:p>
          <a:p>
            <a:r>
              <a:rPr lang="sr-Cyrl-CS" dirty="0"/>
              <a:t>депресија</a:t>
            </a:r>
            <a:r>
              <a:rPr lang="en-US" dirty="0"/>
              <a:t>,</a:t>
            </a:r>
            <a:endParaRPr lang="sr-Latn-CS" dirty="0"/>
          </a:p>
          <a:p>
            <a:r>
              <a:rPr lang="en-US" dirty="0"/>
              <a:t> </a:t>
            </a:r>
            <a:r>
              <a:rPr lang="sr-Cyrl-CS" dirty="0"/>
              <a:t>мучнина</a:t>
            </a:r>
            <a:r>
              <a:rPr lang="sr-Latn-CS" dirty="0"/>
              <a:t>,</a:t>
            </a:r>
            <a:r>
              <a:rPr lang="en-US" dirty="0"/>
              <a:t> </a:t>
            </a:r>
            <a:r>
              <a:rPr lang="sr-Cyrl-CS" dirty="0"/>
              <a:t>повраћање</a:t>
            </a:r>
            <a:r>
              <a:rPr lang="en-US" dirty="0"/>
              <a:t>.</a:t>
            </a:r>
            <a:r>
              <a:rPr lang="sr-Latn-C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322"/>
    </mc:Choice>
    <mc:Fallback xmlns="">
      <p:transition spd="slow" advTm="5332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Онколошка</a:t>
            </a:r>
            <a:r>
              <a:rPr lang="en-US" dirty="0"/>
              <a:t> </a:t>
            </a:r>
            <a:r>
              <a:rPr lang="sr-Cyrl-CS" dirty="0"/>
              <a:t>рехабилитација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dirty="0"/>
              <a:t>Рехабилитација</a:t>
            </a:r>
            <a:r>
              <a:rPr lang="en-US" dirty="0"/>
              <a:t> </a:t>
            </a:r>
            <a:r>
              <a:rPr lang="sr-Cyrl-CS" dirty="0"/>
              <a:t>је</a:t>
            </a:r>
            <a:r>
              <a:rPr lang="en-US" dirty="0"/>
              <a:t> </a:t>
            </a:r>
            <a:r>
              <a:rPr lang="sr-Cyrl-CS" dirty="0"/>
              <a:t>део</a:t>
            </a:r>
            <a:r>
              <a:rPr lang="en-US" dirty="0"/>
              <a:t> </a:t>
            </a:r>
            <a:r>
              <a:rPr lang="sr-Cyrl-CS" dirty="0"/>
              <a:t>комплексног</a:t>
            </a:r>
            <a:r>
              <a:rPr lang="en-US" dirty="0"/>
              <a:t> </a:t>
            </a:r>
            <a:r>
              <a:rPr lang="sr-Cyrl-CS" dirty="0"/>
              <a:t>лечења</a:t>
            </a:r>
            <a:r>
              <a:rPr lang="en-US" dirty="0"/>
              <a:t> </a:t>
            </a:r>
            <a:r>
              <a:rPr lang="sr-Cyrl-CS" dirty="0"/>
              <a:t>онколошког</a:t>
            </a:r>
            <a:r>
              <a:rPr lang="sr-Latn-CS" dirty="0"/>
              <a:t> </a:t>
            </a:r>
            <a:r>
              <a:rPr lang="sr-Cyrl-CS" dirty="0"/>
              <a:t>болесника,</a:t>
            </a:r>
            <a:r>
              <a:rPr lang="en-US" dirty="0"/>
              <a:t> </a:t>
            </a:r>
            <a:r>
              <a:rPr lang="sr-Cyrl-CS" dirty="0"/>
              <a:t>од</a:t>
            </a:r>
            <a:r>
              <a:rPr lang="en-US" dirty="0"/>
              <a:t> </a:t>
            </a:r>
            <a:r>
              <a:rPr lang="sr-Cyrl-CS" dirty="0"/>
              <a:t>тренутка</a:t>
            </a:r>
            <a:r>
              <a:rPr lang="en-US" dirty="0"/>
              <a:t> </a:t>
            </a:r>
            <a:r>
              <a:rPr lang="sr-Cyrl-CS" dirty="0"/>
              <a:t>постављања</a:t>
            </a:r>
            <a:r>
              <a:rPr lang="en-US" dirty="0"/>
              <a:t> </a:t>
            </a:r>
            <a:r>
              <a:rPr lang="sr-Cyrl-CS" dirty="0"/>
              <a:t>дијагнозе</a:t>
            </a:r>
            <a:r>
              <a:rPr lang="en-US" dirty="0"/>
              <a:t> </a:t>
            </a:r>
            <a:r>
              <a:rPr lang="sr-Cyrl-CS" dirty="0"/>
              <a:t>кроз</a:t>
            </a:r>
            <a:r>
              <a:rPr lang="en-US" dirty="0"/>
              <a:t> </a:t>
            </a:r>
            <a:r>
              <a:rPr lang="sr-Cyrl-CS" dirty="0"/>
              <a:t>све</a:t>
            </a:r>
            <a:r>
              <a:rPr lang="sr-Latn-CS" dirty="0"/>
              <a:t> </a:t>
            </a:r>
            <a:r>
              <a:rPr lang="sr-Cyrl-CS" dirty="0"/>
              <a:t>стадијуме</a:t>
            </a:r>
            <a:r>
              <a:rPr lang="en-US" dirty="0"/>
              <a:t> </a:t>
            </a:r>
            <a:r>
              <a:rPr lang="sr-Cyrl-CS" dirty="0"/>
              <a:t>лечења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опорављања</a:t>
            </a:r>
            <a:r>
              <a:rPr lang="en-US" dirty="0"/>
              <a:t>, </a:t>
            </a:r>
            <a:r>
              <a:rPr lang="sr-Cyrl-CS" dirty="0"/>
              <a:t>као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све</a:t>
            </a:r>
            <a:r>
              <a:rPr lang="en-US" dirty="0"/>
              <a:t> </a:t>
            </a:r>
            <a:r>
              <a:rPr lang="sr-Cyrl-CS" dirty="0"/>
              <a:t>стадијуме</a:t>
            </a:r>
            <a:r>
              <a:rPr lang="en-US" dirty="0"/>
              <a:t> </a:t>
            </a:r>
            <a:r>
              <a:rPr lang="sr-Cyrl-CS" dirty="0"/>
              <a:t>болести</a:t>
            </a:r>
            <a:r>
              <a:rPr lang="en-US" dirty="0"/>
              <a:t>. </a:t>
            </a:r>
          </a:p>
          <a:p>
            <a:r>
              <a:rPr lang="sr-Cyrl-CS" dirty="0"/>
              <a:t>процес</a:t>
            </a:r>
            <a:r>
              <a:rPr lang="en-US" dirty="0"/>
              <a:t> </a:t>
            </a:r>
            <a:r>
              <a:rPr lang="sr-Cyrl-CS" dirty="0"/>
              <a:t>постизања</a:t>
            </a:r>
            <a:r>
              <a:rPr lang="en-US" dirty="0"/>
              <a:t> </a:t>
            </a:r>
            <a:r>
              <a:rPr lang="sr-Cyrl-CS" dirty="0"/>
              <a:t>максимума</a:t>
            </a:r>
            <a:r>
              <a:rPr lang="en-US" dirty="0"/>
              <a:t> </a:t>
            </a:r>
            <a:r>
              <a:rPr lang="sr-Cyrl-CS" dirty="0"/>
              <a:t>физичких</a:t>
            </a:r>
            <a:r>
              <a:rPr lang="en-US" dirty="0"/>
              <a:t>, </a:t>
            </a:r>
            <a:r>
              <a:rPr lang="sr-Cyrl-CS" dirty="0"/>
              <a:t>психичких</a:t>
            </a:r>
            <a:r>
              <a:rPr lang="en-US" dirty="0"/>
              <a:t>, </a:t>
            </a:r>
            <a:r>
              <a:rPr lang="sr-Cyrl-CS" dirty="0"/>
              <a:t>духовних</a:t>
            </a:r>
            <a:r>
              <a:rPr lang="en-US" dirty="0"/>
              <a:t>, </a:t>
            </a:r>
            <a:r>
              <a:rPr lang="sr-Cyrl-CS" dirty="0"/>
              <a:t>друштвених</a:t>
            </a:r>
            <a:r>
              <a:rPr lang="en-US" dirty="0"/>
              <a:t>,</a:t>
            </a:r>
            <a:r>
              <a:rPr lang="sr-Cyrl-CS" dirty="0"/>
              <a:t>професионалних</a:t>
            </a:r>
            <a:r>
              <a:rPr lang="pl-PL" dirty="0"/>
              <a:t> </a:t>
            </a:r>
            <a:r>
              <a:rPr lang="sr-Cyrl-CS" dirty="0"/>
              <a:t>и</a:t>
            </a:r>
            <a:r>
              <a:rPr lang="pl-PL" dirty="0"/>
              <a:t> </a:t>
            </a:r>
            <a:r>
              <a:rPr lang="sr-Cyrl-CS" dirty="0"/>
              <a:t>едукативних</a:t>
            </a:r>
            <a:r>
              <a:rPr lang="pl-PL" dirty="0"/>
              <a:t> </a:t>
            </a:r>
            <a:r>
              <a:rPr lang="sr-Cyrl-CS" dirty="0"/>
              <a:t>потенцијала</a:t>
            </a:r>
            <a:r>
              <a:rPr lang="pl-PL" dirty="0"/>
              <a:t> </a:t>
            </a:r>
            <a:r>
              <a:rPr lang="sr-Cyrl-CS" dirty="0"/>
              <a:t>у</a:t>
            </a:r>
            <a:r>
              <a:rPr lang="pl-PL" dirty="0"/>
              <a:t> </a:t>
            </a:r>
            <a:r>
              <a:rPr lang="sr-Cyrl-CS" dirty="0"/>
              <a:t>односу</a:t>
            </a:r>
            <a:r>
              <a:rPr lang="pl-PL" dirty="0"/>
              <a:t> </a:t>
            </a:r>
            <a:r>
              <a:rPr lang="sr-Cyrl-CS" dirty="0"/>
              <a:t>на</a:t>
            </a:r>
            <a:r>
              <a:rPr lang="pl-PL" dirty="0"/>
              <a:t> </a:t>
            </a:r>
            <a:r>
              <a:rPr lang="sr-Cyrl-CS" dirty="0"/>
              <a:t>физиолошко</a:t>
            </a:r>
            <a:r>
              <a:rPr lang="pl-PL" dirty="0"/>
              <a:t> </a:t>
            </a:r>
            <a:r>
              <a:rPr lang="sr-Cyrl-CS" dirty="0"/>
              <a:t>или</a:t>
            </a:r>
            <a:r>
              <a:rPr lang="pl-PL" dirty="0"/>
              <a:t> </a:t>
            </a:r>
            <a:r>
              <a:rPr lang="sr-Cyrl-CS" dirty="0"/>
              <a:t>анатомско</a:t>
            </a:r>
            <a:r>
              <a:rPr lang="en-US" dirty="0"/>
              <a:t> </a:t>
            </a:r>
            <a:r>
              <a:rPr lang="sr-Cyrl-CS" dirty="0"/>
              <a:t>оштећење</a:t>
            </a:r>
            <a:r>
              <a:rPr lang="en-US" dirty="0"/>
              <a:t>, </a:t>
            </a:r>
            <a:r>
              <a:rPr lang="sr-Cyrl-CS" dirty="0"/>
              <a:t>ограничење</a:t>
            </a:r>
            <a:r>
              <a:rPr lang="en-US" dirty="0"/>
              <a:t> </a:t>
            </a:r>
            <a:r>
              <a:rPr lang="sr-Cyrl-CS" dirty="0"/>
              <a:t>околине</a:t>
            </a:r>
            <a:r>
              <a:rPr lang="en-US" dirty="0"/>
              <a:t> </a:t>
            </a:r>
            <a:r>
              <a:rPr lang="sr-Cyrl-CS" dirty="0"/>
              <a:t>те</a:t>
            </a:r>
            <a:r>
              <a:rPr lang="en-US" dirty="0"/>
              <a:t> </a:t>
            </a:r>
            <a:r>
              <a:rPr lang="sr-Cyrl-CS" dirty="0"/>
              <a:t>жеље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животне</a:t>
            </a:r>
            <a:r>
              <a:rPr lang="en-US" dirty="0"/>
              <a:t> </a:t>
            </a:r>
            <a:r>
              <a:rPr lang="sr-Cyrl-CS" dirty="0"/>
              <a:t>планове</a:t>
            </a:r>
            <a:r>
              <a:rPr lang="en-US" dirty="0"/>
              <a:t>.</a:t>
            </a:r>
          </a:p>
          <a:p>
            <a:r>
              <a:rPr lang="sr-Cyrl-CS" dirty="0"/>
              <a:t>циљ</a:t>
            </a:r>
            <a:r>
              <a:rPr lang="en-US" dirty="0"/>
              <a:t> </a:t>
            </a:r>
            <a:r>
              <a:rPr lang="sr-Cyrl-CS" dirty="0"/>
              <a:t>поновно</a:t>
            </a:r>
            <a:r>
              <a:rPr lang="sr-Latn-CS" dirty="0"/>
              <a:t> </a:t>
            </a:r>
            <a:r>
              <a:rPr lang="sr-Cyrl-CS" dirty="0"/>
              <a:t>укључивање</a:t>
            </a:r>
            <a:r>
              <a:rPr lang="en-US" dirty="0"/>
              <a:t> </a:t>
            </a:r>
            <a:r>
              <a:rPr lang="sr-Cyrl-CS" dirty="0"/>
              <a:t>оболелих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лечених</a:t>
            </a:r>
            <a:r>
              <a:rPr lang="en-US" dirty="0"/>
              <a:t> </a:t>
            </a:r>
            <a:r>
              <a:rPr lang="sr-Cyrl-CS" dirty="0"/>
              <a:t>у</a:t>
            </a:r>
            <a:r>
              <a:rPr lang="en-US" dirty="0"/>
              <a:t> </a:t>
            </a:r>
            <a:r>
              <a:rPr lang="sr-Cyrl-CS" dirty="0"/>
              <a:t>породичну</a:t>
            </a:r>
            <a:r>
              <a:rPr lang="en-US" dirty="0"/>
              <a:t>, </a:t>
            </a:r>
            <a:r>
              <a:rPr lang="sr-Cyrl-CS" dirty="0"/>
              <a:t>социјалну</a:t>
            </a:r>
            <a:r>
              <a:rPr lang="en-US" dirty="0"/>
              <a:t> 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sr-Cyrl-CS" dirty="0"/>
              <a:t>радну</a:t>
            </a:r>
            <a:r>
              <a:rPr lang="en-US" dirty="0"/>
              <a:t> </a:t>
            </a:r>
            <a:r>
              <a:rPr lang="sr-Cyrl-CS" dirty="0"/>
              <a:t>средину</a:t>
            </a:r>
            <a:r>
              <a:rPr lang="en-US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65"/>
    </mc:Choice>
    <mc:Fallback xmlns="">
      <p:transition spd="slow" advTm="51465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</TotalTime>
  <Words>2735</Words>
  <Application>Microsoft Office PowerPoint</Application>
  <PresentationFormat>On-screen Show (4:3)</PresentationFormat>
  <Paragraphs>297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9" baseType="lpstr">
      <vt:lpstr>Arial</vt:lpstr>
      <vt:lpstr>Calibri</vt:lpstr>
      <vt:lpstr>Garamond</vt:lpstr>
      <vt:lpstr>Office Theme</vt:lpstr>
      <vt:lpstr>Универзитет у Крагујевцу Факултет медицинских наука Основне струковне студије   СТРУКОВНИ ФИЗИОТЕРАПЕУТ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Најчешћи проблеми онколошких болесника</vt:lpstr>
      <vt:lpstr>Онколошка рехабилитација</vt:lpstr>
      <vt:lpstr>Циљеви рехабилитације</vt:lpstr>
      <vt:lpstr>PowerPoint Presentation</vt:lpstr>
      <vt:lpstr>PowerPoint Presentation</vt:lpstr>
      <vt:lpstr>PowerPoint Presentation</vt:lpstr>
      <vt:lpstr>Најзначајнија кинезитерапија </vt:lpstr>
      <vt:lpstr>TENS</vt:lpstr>
      <vt:lpstr>Масаже </vt:lpstr>
      <vt:lpstr>Примена интермитетног хипобаричног притиска</vt:lpstr>
      <vt:lpstr>Акупунктура и акупресура</vt:lpstr>
      <vt:lpstr>Магнетотерапија</vt:lpstr>
      <vt:lpstr>Метастазе на костима најчешће дају:</vt:lpstr>
      <vt:lpstr>Мијелопатије и плексопатије  Главни клинички знаци</vt:lpstr>
      <vt:lpstr>Брахијална плексопатија</vt:lpstr>
      <vt:lpstr>Лумбосакралне плексопатије</vt:lpstr>
      <vt:lpstr>Рехабилитација након операције карцинома дојке   Карцином дојке</vt:lpstr>
      <vt:lpstr>Последице операције</vt:lpstr>
      <vt:lpstr>Клиничка слика након мастектомије</vt:lpstr>
      <vt:lpstr>Сметње лимфотока</vt:lpstr>
      <vt:lpstr>Ризични фактори за настанак лимфедема</vt:lpstr>
      <vt:lpstr>Бол</vt:lpstr>
      <vt:lpstr>Ослабљена вентилација плућа</vt:lpstr>
      <vt:lpstr>Сметње покретљивости рамена</vt:lpstr>
      <vt:lpstr>Мијелопатија и брахијална плексопатија</vt:lpstr>
      <vt:lpstr>Кинезитерапија</vt:lpstr>
      <vt:lpstr>PowerPoint Presentation</vt:lpstr>
      <vt:lpstr>Остале физикалне процедуре</vt:lpstr>
      <vt:lpstr>Ослабљена вентилација плућа</vt:lpstr>
      <vt:lpstr>   Циљеви физикалне терапије</vt:lpstr>
      <vt:lpstr>Мишићне контрактуре флексија-абдукција-спољна ротација </vt:lpstr>
      <vt:lpstr>Дозирано јачање мишића руке и раменог појаса</vt:lpstr>
      <vt:lpstr>Терапија бола и ожиљака   Дисајна терапија</vt:lpstr>
      <vt:lpstr>Дренажа дисајних путева</vt:lpstr>
      <vt:lpstr>Побољшање телесне кондиције кроз спорт</vt:lpstr>
      <vt:lpstr>Најбоље ефекте дају аеробни спортови:</vt:lpstr>
      <vt:lpstr>Терапија опуштања</vt:lpstr>
      <vt:lpstr>Конзервативна терапија лимфедема</vt:lpstr>
      <vt:lpstr>Мануелна лимфна дренажа</vt:lpstr>
      <vt:lpstr>Компресивна терапија </vt:lpstr>
      <vt:lpstr>Kinesiotaping</vt:lpstr>
      <vt:lpstr>PowerPoint Presentation</vt:lpstr>
      <vt:lpstr>Ca pluća</vt:lpstr>
      <vt:lpstr>Пораст броја пацијената са ХОБП и са Са плућа </vt:lpstr>
      <vt:lpstr>Преоперативна плућна рехабилитација </vt:lpstr>
      <vt:lpstr>Вежбе за ширење грудног коша и мобилизацију раменог појаса, </vt:lpstr>
      <vt:lpstr>Тренирање издржљивости</vt:lpstr>
      <vt:lpstr>Постоперативна плућна рехабилитација 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onkolokih bolesnika</dc:title>
  <dc:creator>Miodrag Veljkovic</dc:creator>
  <cp:lastModifiedBy>q</cp:lastModifiedBy>
  <cp:revision>71</cp:revision>
  <dcterms:created xsi:type="dcterms:W3CDTF">2006-04-02T20:24:32Z</dcterms:created>
  <dcterms:modified xsi:type="dcterms:W3CDTF">2020-09-30T20:33:20Z</dcterms:modified>
</cp:coreProperties>
</file>